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9" r:id="rId7"/>
    <p:sldId id="1726" r:id="rId8"/>
    <p:sldId id="1743" r:id="rId9"/>
    <p:sldId id="1737" r:id="rId10"/>
    <p:sldId id="1819" r:id="rId11"/>
    <p:sldId id="1832" r:id="rId12"/>
    <p:sldId id="1730" r:id="rId13"/>
    <p:sldId id="1738" r:id="rId14"/>
    <p:sldId id="1833" r:id="rId15"/>
    <p:sldId id="1834" r:id="rId16"/>
    <p:sldId id="1827" r:id="rId17"/>
    <p:sldId id="1835" r:id="rId18"/>
    <p:sldId id="1829" r:id="rId19"/>
    <p:sldId id="1831" r:id="rId20"/>
    <p:sldId id="1830" r:id="rId21"/>
    <p:sldId id="1949" r:id="rId22"/>
    <p:sldId id="1950" r:id="rId23"/>
    <p:sldId id="302" r:id="rId24"/>
    <p:sldId id="377" r:id="rId25"/>
    <p:sldId id="1824" r:id="rId26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00"/>
    <a:srgbClr val="FFFFFF"/>
    <a:srgbClr val="F6C319"/>
    <a:srgbClr val="58BFEE"/>
    <a:srgbClr val="404040"/>
    <a:srgbClr val="373A3D"/>
    <a:srgbClr val="F8F8F8"/>
    <a:srgbClr val="EDEDED"/>
    <a:srgbClr val="D9D9D9"/>
    <a:srgbClr val="A3C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8457564831160505E-2"/>
          <c:w val="1"/>
          <c:h val="0.825093004764861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69.5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A8-4638-A50B-08B496187BAF}"/>
            </c:ext>
          </c:extLst>
        </c:ser>
        <c:ser>
          <c:idx val="2"/>
          <c:order val="1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Planilha1!$D$2</c:f>
              <c:numCache>
                <c:formatCode>General</c:formatCode>
                <c:ptCount val="1"/>
                <c:pt idx="0">
                  <c:v>79.8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A8-4638-A50B-08B496187BAF}"/>
            </c:ext>
          </c:extLst>
        </c:ser>
        <c:ser>
          <c:idx val="3"/>
          <c:order val="2"/>
          <c:tx>
            <c:strRef>
              <c:f>Planilha1!$E$1</c:f>
              <c:strCache>
                <c:ptCount val="1"/>
                <c:pt idx="0">
                  <c:v>Série 4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Planilha1!$E$2</c:f>
              <c:numCache>
                <c:formatCode>General</c:formatCode>
                <c:ptCount val="1"/>
                <c:pt idx="0">
                  <c:v>106.4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A8-4638-A50B-08B496187BAF}"/>
            </c:ext>
          </c:extLst>
        </c:ser>
        <c:ser>
          <c:idx val="4"/>
          <c:order val="3"/>
          <c:tx>
            <c:strRef>
              <c:f>Planilha1!$F$1</c:f>
              <c:strCache>
                <c:ptCount val="1"/>
                <c:pt idx="0">
                  <c:v>Série 5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6A8-4638-A50B-08B496187BAF}"/>
              </c:ext>
            </c:extLst>
          </c:dPt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Planilha1!$F$2</c:f>
              <c:numCache>
                <c:formatCode>General</c:formatCode>
                <c:ptCount val="1"/>
                <c:pt idx="0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A8-4638-A50B-08B496187BAF}"/>
            </c:ext>
          </c:extLst>
        </c:ser>
        <c:ser>
          <c:idx val="5"/>
          <c:order val="4"/>
          <c:tx>
            <c:strRef>
              <c:f>Planilha1!$G$1</c:f>
              <c:strCache>
                <c:ptCount val="1"/>
                <c:pt idx="0">
                  <c:v>Serie 6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6C31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A8-4638-A50B-08B496187BAF}"/>
              </c:ext>
            </c:extLst>
          </c:dPt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Planilha1!$G$2</c:f>
              <c:numCache>
                <c:formatCode>General</c:formatCode>
                <c:ptCount val="1"/>
                <c:pt idx="0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6A8-4638-A50B-08B496187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50"/>
        <c:axId val="353928320"/>
        <c:axId val="455377088"/>
      </c:barChart>
      <c:catAx>
        <c:axId val="3539283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55377088"/>
        <c:crosses val="autoZero"/>
        <c:auto val="1"/>
        <c:lblAlgn val="ctr"/>
        <c:lblOffset val="100"/>
        <c:noMultiLvlLbl val="0"/>
      </c:catAx>
      <c:valAx>
        <c:axId val="455377088"/>
        <c:scaling>
          <c:orientation val="minMax"/>
          <c:min val="30"/>
        </c:scaling>
        <c:delete val="1"/>
        <c:axPos val="l"/>
        <c:numFmt formatCode="General" sourceLinked="1"/>
        <c:majorTickMark val="none"/>
        <c:minorTickMark val="none"/>
        <c:tickLblPos val="nextTo"/>
        <c:crossAx val="353928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262626">
        <a:alpha val="69804"/>
      </a:srgb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113291597091153"/>
          <c:y val="2.5926138583025143E-2"/>
          <c:w val="0.50870869662175755"/>
          <c:h val="0.8551719055393654"/>
        </c:manualLayout>
      </c:layout>
      <c:doughnut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ln w="38100">
              <a:noFill/>
            </a:ln>
          </c:spPr>
          <c:dPt>
            <c:idx val="0"/>
            <c:bubble3D val="0"/>
            <c:spPr>
              <a:solidFill>
                <a:srgbClr val="FFBD00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CD-47C5-8183-23EB325186CE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CD-47C5-8183-23EB325186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CD-47C5-8183-23EB325186CE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CD-47C5-8183-23EB325186CE}"/>
              </c:ext>
            </c:extLst>
          </c:dPt>
          <c:dPt>
            <c:idx val="4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CD-47C5-8183-23EB325186CE}"/>
              </c:ext>
            </c:extLst>
          </c:dPt>
          <c:dPt>
            <c:idx val="5"/>
            <c:bubble3D val="0"/>
            <c:spPr>
              <a:solidFill>
                <a:schemeClr val="bg2">
                  <a:lumMod val="90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CD-47C5-8183-23EB325186CE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  <a:ln w="381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9CD-47C5-8183-23EB325186CE}"/>
              </c:ext>
            </c:extLst>
          </c:dPt>
          <c:dLbls>
            <c:dLbl>
              <c:idx val="0"/>
              <c:layout>
                <c:manualLayout>
                  <c:x val="3.6310694887533683E-2"/>
                  <c:y val="-7.89441081135778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4800" b="1" i="0" u="none" strike="noStrike" kern="1200" baseline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fld id="{950A06B0-0262-4D78-A25F-F6259DE6C897}" type="VALUE">
                      <a:rPr lang="en-US" sz="4800">
                        <a:latin typeface="Arial Black" panose="020B0A04020102020204" pitchFamily="34" charset="0"/>
                      </a:rPr>
                      <a:pPr>
                        <a:defRPr sz="4800" b="1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defRPr>
                      </a:pPr>
                      <a:t>[VALOR]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800" b="1" i="0" u="none" strike="noStrike" kern="1200" baseline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35299940713506"/>
                      <c:h val="0.186190098954858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CD-47C5-8183-23EB325186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Planilha1!$A$2:$A$8</c:f>
              <c:strCache>
                <c:ptCount val="7"/>
                <c:pt idx="0">
                  <c:v>WAP</c:v>
                </c:pt>
                <c:pt idx="1">
                  <c:v>Electrolux</c:v>
                </c:pt>
                <c:pt idx="2">
                  <c:v>Karcher</c:v>
                </c:pt>
                <c:pt idx="3">
                  <c:v>Lavor</c:v>
                </c:pt>
                <c:pt idx="4">
                  <c:v>Tramontina</c:v>
                </c:pt>
                <c:pt idx="5">
                  <c:v>Philco</c:v>
                </c:pt>
                <c:pt idx="6">
                  <c:v>Others</c:v>
                </c:pt>
              </c:strCache>
            </c:strRef>
          </c:cat>
          <c:val>
            <c:numRef>
              <c:f>Planilha1!$B$2:$B$8</c:f>
              <c:numCache>
                <c:formatCode>0%</c:formatCode>
                <c:ptCount val="7"/>
                <c:pt idx="0">
                  <c:v>0.37</c:v>
                </c:pt>
                <c:pt idx="1">
                  <c:v>0.22</c:v>
                </c:pt>
                <c:pt idx="2">
                  <c:v>0.17</c:v>
                </c:pt>
                <c:pt idx="3">
                  <c:v>0.06</c:v>
                </c:pt>
                <c:pt idx="4">
                  <c:v>0.06</c:v>
                </c:pt>
                <c:pt idx="5">
                  <c:v>0.05</c:v>
                </c:pt>
                <c:pt idx="6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9CD-47C5-8183-23EB325186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35"/>
        <c:holeSize val="3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939288453275164"/>
          <c:y val="0.95338888206172534"/>
          <c:w val="0.51519280868770168"/>
          <c:h val="4.6611197962203685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26CE2-0DB0-4F3C-9AFF-E0F3BB514473}" type="datetimeFigureOut">
              <a:rPr lang="pt-BR" smtClean="0"/>
              <a:t>01/04/2021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1272-E295-4272-9408-59582F9AD6F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79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1272-E295-4272-9408-59582F9AD6F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33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7D415C57-4BB4-4EE2-8B76-B91AB00EF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6581315" y="5400529"/>
            <a:ext cx="625129" cy="3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0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01.04.2021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60.png"/><Relationship Id="rId10" Type="http://schemas.openxmlformats.org/officeDocument/2006/relationships/image" Target="../media/image100.png"/><Relationship Id="rId4" Type="http://schemas.microsoft.com/office/2007/relationships/hdphoto" Target="../media/hdphoto5.wdp"/><Relationship Id="rId9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hyperlink" Target="../WAP.IND.BR/MAI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4.png"/><Relationship Id="rId4" Type="http://schemas.openxmlformats.org/officeDocument/2006/relationships/image" Target="../media/image108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3" Type="http://schemas.openxmlformats.org/officeDocument/2006/relationships/image" Target="../media/image111.png"/><Relationship Id="rId21" Type="http://schemas.openxmlformats.org/officeDocument/2006/relationships/image" Target="../media/image108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image" Target="../media/image60.png"/><Relationship Id="rId16" Type="http://schemas.openxmlformats.org/officeDocument/2006/relationships/image" Target="../media/image124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19" Type="http://schemas.openxmlformats.org/officeDocument/2006/relationships/image" Target="../media/image106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0.jpg"/><Relationship Id="rId7" Type="http://schemas.openxmlformats.org/officeDocument/2006/relationships/image" Target="../media/image79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jpe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9" Type="http://schemas.openxmlformats.org/officeDocument/2006/relationships/image" Target="../media/image34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jp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image" Target="../media/image13.png"/><Relationship Id="rId51" Type="http://schemas.openxmlformats.org/officeDocument/2006/relationships/image" Target="../media/image56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0" Type="http://schemas.openxmlformats.org/officeDocument/2006/relationships/image" Target="../media/image25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microsoft.com/office/2007/relationships/hdphoto" Target="../media/hdphoto4.wdp"/><Relationship Id="rId7" Type="http://schemas.openxmlformats.org/officeDocument/2006/relationships/image" Target="../media/image60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5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FDC0839-2C3D-4181-B560-10931FF4AB5A}"/>
              </a:ext>
            </a:extLst>
          </p:cNvPr>
          <p:cNvSpPr/>
          <p:nvPr/>
        </p:nvSpPr>
        <p:spPr>
          <a:xfrm>
            <a:off x="-9453" y="0"/>
            <a:ext cx="12210343" cy="68778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16A31A0-1646-4053-97F2-AA5BE7C9D25B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0E32C125-34A2-4FAD-9A84-F7F02CD22B0D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40F4B9D-8AD6-45BD-82C5-5CC2AA01ACE9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61029652-7DB4-4F5E-9413-2820500C6749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422470F5-49B1-47E9-A6C0-3FDDD89C7885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3ED4D98-93E0-4B08-B908-F2CAEC3D4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26121"/>
          <a:stretch/>
        </p:blipFill>
        <p:spPr>
          <a:xfrm>
            <a:off x="2903858" y="1588885"/>
            <a:ext cx="6384282" cy="309044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E0B2DD8-96FA-4380-ADE0-B1CFB3CC6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r="50000"/>
          <a:stretch/>
        </p:blipFill>
        <p:spPr>
          <a:xfrm>
            <a:off x="6885379" y="5367247"/>
            <a:ext cx="479813" cy="778269"/>
          </a:xfrm>
          <a:prstGeom prst="rect">
            <a:avLst/>
          </a:prstGeom>
        </p:spPr>
      </p:pic>
      <p:pic>
        <p:nvPicPr>
          <p:cNvPr id="12" name="Imagem 11" descr="Uma imagem contendo desenho&#10;&#10;Descrição gerada automaticamente">
            <a:extLst>
              <a:ext uri="{FF2B5EF4-FFF2-40B4-BE49-F238E27FC236}">
                <a16:creationId xmlns:a16="http://schemas.microsoft.com/office/drawing/2014/main" id="{38BF2C21-0743-452F-A611-D3A1CC93D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94" y="5339940"/>
            <a:ext cx="1167261" cy="60693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3685EDB-4C1E-4A7B-999E-3D68BB090194}"/>
              </a:ext>
            </a:extLst>
          </p:cNvPr>
          <p:cNvSpPr txBox="1"/>
          <p:nvPr/>
        </p:nvSpPr>
        <p:spPr>
          <a:xfrm>
            <a:off x="5878447" y="296364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</a:rPr>
              <a:t>2021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4C0C8D0-AFFE-428B-B3AF-0D5A73A378EF}"/>
              </a:ext>
            </a:extLst>
          </p:cNvPr>
          <p:cNvSpPr txBox="1"/>
          <p:nvPr/>
        </p:nvSpPr>
        <p:spPr>
          <a:xfrm>
            <a:off x="5504719" y="508656"/>
            <a:ext cx="11833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  <a:latin typeface="+mj-lt"/>
              </a:rPr>
              <a:t>- CONFIDENCIAL -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55369ED-5B97-46E5-B5AF-ED36D7DCF1A1}"/>
              </a:ext>
            </a:extLst>
          </p:cNvPr>
          <p:cNvSpPr/>
          <p:nvPr/>
        </p:nvSpPr>
        <p:spPr>
          <a:xfrm>
            <a:off x="4348115" y="5347085"/>
            <a:ext cx="737089" cy="737089"/>
          </a:xfrm>
          <a:prstGeom prst="ellipse">
            <a:avLst/>
          </a:prstGeom>
          <a:solidFill>
            <a:srgbClr val="F6C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58B9C0A-91A7-4BAE-87D6-F63FE21A4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18" y="5339940"/>
            <a:ext cx="769082" cy="7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0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tângulo 49">
            <a:extLst>
              <a:ext uri="{FF2B5EF4-FFF2-40B4-BE49-F238E27FC236}">
                <a16:creationId xmlns:a16="http://schemas.microsoft.com/office/drawing/2014/main" id="{46AB1D2E-C8DA-464B-9610-CEA71EC5382A}"/>
              </a:ext>
            </a:extLst>
          </p:cNvPr>
          <p:cNvSpPr/>
          <p:nvPr/>
        </p:nvSpPr>
        <p:spPr>
          <a:xfrm>
            <a:off x="0" y="0"/>
            <a:ext cx="12191999" cy="68778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F7B2FC9-C9CE-4EA9-92EF-7FC2B5898F9F}"/>
              </a:ext>
            </a:extLst>
          </p:cNvPr>
          <p:cNvSpPr/>
          <p:nvPr/>
        </p:nvSpPr>
        <p:spPr>
          <a:xfrm>
            <a:off x="6910588" y="5394375"/>
            <a:ext cx="4939290" cy="15067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0EDA083-2400-43FE-AAD6-28DF3E7FAEF1}"/>
              </a:ext>
            </a:extLst>
          </p:cNvPr>
          <p:cNvSpPr txBox="1"/>
          <p:nvPr/>
        </p:nvSpPr>
        <p:spPr>
          <a:xfrm>
            <a:off x="347736" y="325192"/>
            <a:ext cx="9131823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80000"/>
              </a:lnSpc>
              <a:defRPr sz="4400" b="1">
                <a:solidFill>
                  <a:schemeClr val="bg1"/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ni Sans Bold" panose="00000500000000000000" pitchFamily="2" charset="0"/>
              </a:rPr>
              <a:t>A WAP É QUEM MAIS CRESCE NO </a:t>
            </a:r>
          </a:p>
          <a:p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Uni Sans Bold" panose="00000500000000000000" pitchFamily="2" charset="0"/>
              </a:rPr>
              <a:t>MERCADO      DE ASPIRADOR DE PÓ</a:t>
            </a:r>
          </a:p>
        </p:txBody>
      </p:sp>
      <p:pic>
        <p:nvPicPr>
          <p:cNvPr id="32" name="Imagem 31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50D2F1EE-4284-419C-B97E-C10F7595C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EA6BA8A1-D699-4979-B58C-CC7DB33530E2}"/>
              </a:ext>
            </a:extLst>
          </p:cNvPr>
          <p:cNvCxnSpPr>
            <a:cxnSpLocks/>
          </p:cNvCxnSpPr>
          <p:nvPr/>
        </p:nvCxnSpPr>
        <p:spPr>
          <a:xfrm>
            <a:off x="6822409" y="2096031"/>
            <a:ext cx="5016761" cy="0"/>
          </a:xfrm>
          <a:prstGeom prst="line">
            <a:avLst/>
          </a:prstGeom>
          <a:ln>
            <a:solidFill>
              <a:srgbClr val="F6C31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1A56C48-CE3B-4206-967F-4178B42F38AC}"/>
              </a:ext>
            </a:extLst>
          </p:cNvPr>
          <p:cNvSpPr txBox="1"/>
          <p:nvPr/>
        </p:nvSpPr>
        <p:spPr>
          <a:xfrm>
            <a:off x="6980636" y="4020503"/>
            <a:ext cx="4869242" cy="741914"/>
          </a:xfrm>
          <a:prstGeom prst="rect">
            <a:avLst/>
          </a:prstGeom>
          <a:solidFill>
            <a:srgbClr val="010822"/>
          </a:solidFill>
        </p:spPr>
        <p:txBody>
          <a:bodyPr wrap="square" lIns="50400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Em dezembro/20 a WAP foi </a:t>
            </a: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j-lt"/>
              </a:rPr>
              <a:t>líder em faturamento </a:t>
            </a:r>
            <a:b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j-lt"/>
              </a:rPr>
            </a:b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j-lt"/>
              </a:rPr>
              <a:t>na categoria de Robô Aspiradores </a:t>
            </a:r>
            <a:r>
              <a:rPr kumimoji="0" lang="pt-BR" altLang="pt-BR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no Brasil.</a:t>
            </a:r>
          </a:p>
        </p:txBody>
      </p:sp>
      <p:sp>
        <p:nvSpPr>
          <p:cNvPr id="37" name="Seta: para a Direita 36">
            <a:extLst>
              <a:ext uri="{FF2B5EF4-FFF2-40B4-BE49-F238E27FC236}">
                <a16:creationId xmlns:a16="http://schemas.microsoft.com/office/drawing/2014/main" id="{0014A811-6C74-4637-8648-055F1F159CEF}"/>
              </a:ext>
            </a:extLst>
          </p:cNvPr>
          <p:cNvSpPr/>
          <p:nvPr/>
        </p:nvSpPr>
        <p:spPr>
          <a:xfrm>
            <a:off x="9075119" y="2633320"/>
            <a:ext cx="665477" cy="584645"/>
          </a:xfrm>
          <a:prstGeom prst="rightArrow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2C482A90-B552-4A8A-90DA-67B7C04C7245}"/>
              </a:ext>
            </a:extLst>
          </p:cNvPr>
          <p:cNvSpPr txBox="1"/>
          <p:nvPr/>
        </p:nvSpPr>
        <p:spPr>
          <a:xfrm>
            <a:off x="10002384" y="3308665"/>
            <a:ext cx="13853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latin typeface="+mj-lt"/>
                <a:cs typeface="Arial" panose="020B0604020202020204" pitchFamily="34" charset="0"/>
              </a:rPr>
              <a:t>GFK Receita (R$) Jan 2021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54D7456-B56E-45DF-9865-FEDECB81D599}"/>
              </a:ext>
            </a:extLst>
          </p:cNvPr>
          <p:cNvSpPr txBox="1"/>
          <p:nvPr/>
        </p:nvSpPr>
        <p:spPr>
          <a:xfrm>
            <a:off x="6752149" y="3320987"/>
            <a:ext cx="1433406" cy="247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900" dirty="0">
                <a:latin typeface="+mj-lt"/>
                <a:cs typeface="Arial" panose="020B0604020202020204" pitchFamily="34" charset="0"/>
              </a:rPr>
              <a:t>GFK Receita (R$)  Dez 2018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F0A55A4C-1F84-471A-A1EF-69AEA02CE2CD}"/>
              </a:ext>
            </a:extLst>
          </p:cNvPr>
          <p:cNvSpPr/>
          <p:nvPr/>
        </p:nvSpPr>
        <p:spPr>
          <a:xfrm>
            <a:off x="6822409" y="2214550"/>
            <a:ext cx="973020" cy="276878"/>
          </a:xfrm>
          <a:prstGeom prst="rect">
            <a:avLst/>
          </a:prstGeom>
          <a:solidFill>
            <a:srgbClr val="FFBD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tx1"/>
                </a:solidFill>
              </a:rPr>
              <a:t>2018</a:t>
            </a:r>
            <a:endParaRPr lang="pt-BR" sz="1200">
              <a:solidFill>
                <a:schemeClr val="tx1"/>
              </a:solidFill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C3808859-F1FA-431B-A1DA-0EC7B385563F}"/>
              </a:ext>
            </a:extLst>
          </p:cNvPr>
          <p:cNvSpPr/>
          <p:nvPr/>
        </p:nvSpPr>
        <p:spPr>
          <a:xfrm>
            <a:off x="10095936" y="2200204"/>
            <a:ext cx="973020" cy="276878"/>
          </a:xfrm>
          <a:prstGeom prst="rect">
            <a:avLst/>
          </a:prstGeom>
          <a:solidFill>
            <a:srgbClr val="FFBD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2021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70E707C-72C3-45E8-B5F1-F6B4BF3A0AFB}"/>
              </a:ext>
            </a:extLst>
          </p:cNvPr>
          <p:cNvSpPr txBox="1"/>
          <p:nvPr/>
        </p:nvSpPr>
        <p:spPr>
          <a:xfrm>
            <a:off x="6752149" y="1361703"/>
            <a:ext cx="2634119" cy="615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ASPIRADOR DE PÓ NO BRASIL</a:t>
            </a:r>
          </a:p>
          <a:p>
            <a:pPr>
              <a:lnSpc>
                <a:spcPct val="120000"/>
              </a:lnSpc>
            </a:pPr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SHARE WAP</a:t>
            </a: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7EB72444-D31D-4CBD-9795-1E15C1A796BE}"/>
              </a:ext>
            </a:extLst>
          </p:cNvPr>
          <p:cNvSpPr/>
          <p:nvPr/>
        </p:nvSpPr>
        <p:spPr>
          <a:xfrm>
            <a:off x="6828394" y="2532774"/>
            <a:ext cx="1743234" cy="793947"/>
          </a:xfrm>
          <a:prstGeom prst="rect">
            <a:avLst/>
          </a:prstGeom>
          <a:solidFill>
            <a:srgbClr val="01082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chemeClr val="bg1"/>
                </a:solidFill>
              </a:rPr>
              <a:t>2,5%</a:t>
            </a:r>
            <a:endParaRPr lang="pt-BR" sz="3200">
              <a:solidFill>
                <a:schemeClr val="bg1"/>
              </a:solidFill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02D1AE45-88D0-46BE-B411-561F513B5815}"/>
              </a:ext>
            </a:extLst>
          </p:cNvPr>
          <p:cNvSpPr/>
          <p:nvPr/>
        </p:nvSpPr>
        <p:spPr>
          <a:xfrm>
            <a:off x="10095936" y="2514718"/>
            <a:ext cx="1743234" cy="793947"/>
          </a:xfrm>
          <a:prstGeom prst="rect">
            <a:avLst/>
          </a:prstGeom>
          <a:solidFill>
            <a:srgbClr val="01082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20,3%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A5E80F28-0B02-4B08-B269-416CF86680CC}"/>
              </a:ext>
            </a:extLst>
          </p:cNvPr>
          <p:cNvSpPr txBox="1"/>
          <p:nvPr/>
        </p:nvSpPr>
        <p:spPr>
          <a:xfrm>
            <a:off x="7459475" y="4762417"/>
            <a:ext cx="14077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latin typeface="+mj-lt"/>
                <a:cs typeface="Arial" panose="020B0604020202020204" pitchFamily="34" charset="0"/>
              </a:rPr>
              <a:t>GFK Receita (R$) Dez 2020</a:t>
            </a:r>
          </a:p>
        </p:txBody>
      </p:sp>
      <p:pic>
        <p:nvPicPr>
          <p:cNvPr id="51" name="Imagem 50" descr="Celular com tela ligada&#10;&#10;Descrição gerada automaticamente com confiança média">
            <a:extLst>
              <a:ext uri="{FF2B5EF4-FFF2-40B4-BE49-F238E27FC236}">
                <a16:creationId xmlns:a16="http://schemas.microsoft.com/office/drawing/2014/main" id="{3C079095-6017-4399-AE70-015D2DB68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1" y="3603924"/>
            <a:ext cx="1873905" cy="1873905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BBD07792-A213-484E-98C4-BEC48CF1BA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903" y="3956787"/>
            <a:ext cx="3188832" cy="2025730"/>
          </a:xfrm>
          <a:prstGeom prst="rect">
            <a:avLst/>
          </a:prstGeom>
        </p:spPr>
      </p:pic>
      <p:pic>
        <p:nvPicPr>
          <p:cNvPr id="53" name="Imagem 52" descr="Uma imagem contendo segurando, raquete, água, mesa&#10;&#10;Descrição gerada automaticamente">
            <a:extLst>
              <a:ext uri="{FF2B5EF4-FFF2-40B4-BE49-F238E27FC236}">
                <a16:creationId xmlns:a16="http://schemas.microsoft.com/office/drawing/2014/main" id="{4D8A0A43-55E3-43CA-B0F4-EBC3B5B04A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2" r="31940"/>
          <a:stretch/>
        </p:blipFill>
        <p:spPr>
          <a:xfrm>
            <a:off x="4674429" y="1315015"/>
            <a:ext cx="1743234" cy="5332874"/>
          </a:xfrm>
          <a:prstGeom prst="rect">
            <a:avLst/>
          </a:prstGeom>
        </p:spPr>
      </p:pic>
      <p:pic>
        <p:nvPicPr>
          <p:cNvPr id="49" name="Imagem 48" descr="Homem com as mãos na cintura&#10;&#10;Descrição gerada automaticamente">
            <a:extLst>
              <a:ext uri="{FF2B5EF4-FFF2-40B4-BE49-F238E27FC236}">
                <a16:creationId xmlns:a16="http://schemas.microsoft.com/office/drawing/2014/main" id="{7F1178CE-069C-484C-BEC7-31B7F9EDF2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4" y="702397"/>
            <a:ext cx="5017647" cy="6226145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1EE5D78-4C74-4AB9-B25F-17EF5DE79C06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F5B0C824-2FFB-43E6-ABD3-E8C407EC8F81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5F96A9C4-BC5A-45C6-80DC-309D1F72075B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74A042EF-50F6-4F9F-8F39-BBB116D5A921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ACCFD436-724E-4272-B83F-6F1779313140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556D7AC-A234-4F57-B6E2-9C4204538342}"/>
              </a:ext>
            </a:extLst>
          </p:cNvPr>
          <p:cNvCxnSpPr/>
          <p:nvPr/>
        </p:nvCxnSpPr>
        <p:spPr>
          <a:xfrm>
            <a:off x="449154" y="1551455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C7E4E14-659A-40A0-85EC-24ACA686FAD7}"/>
              </a:ext>
            </a:extLst>
          </p:cNvPr>
          <p:cNvSpPr txBox="1"/>
          <p:nvPr/>
        </p:nvSpPr>
        <p:spPr>
          <a:xfrm>
            <a:off x="7060620" y="5511249"/>
            <a:ext cx="374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WAP é líder em </a:t>
            </a:r>
            <a:r>
              <a:rPr lang="pt-BR" altLang="pt-BR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Mercado Livre</a:t>
            </a:r>
            <a:endParaRPr kumimoji="0" lang="pt-BR" altLang="pt-BR" sz="1400" b="1" i="0" u="none" strike="noStrike" cap="none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47380B8-EB32-4591-AF07-2A8924A8667E}"/>
              </a:ext>
            </a:extLst>
          </p:cNvPr>
          <p:cNvSpPr txBox="1"/>
          <p:nvPr/>
        </p:nvSpPr>
        <p:spPr>
          <a:xfrm>
            <a:off x="7060620" y="5995378"/>
            <a:ext cx="374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alt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30,6% em faturamento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altLang="pt-B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28,1% em unidades vendidas</a:t>
            </a:r>
            <a:endParaRPr kumimoji="0" lang="pt-BR" altLang="pt-BR" sz="120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Imagem 53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29146BB2-FC6D-4B6D-9877-FE33FE5894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5211" b="-16670"/>
          <a:stretch/>
        </p:blipFill>
        <p:spPr>
          <a:xfrm>
            <a:off x="10002384" y="5547888"/>
            <a:ext cx="1728297" cy="500714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3D4FAD48-1C45-4E75-95FF-F7A2E1BA630F}"/>
              </a:ext>
            </a:extLst>
          </p:cNvPr>
          <p:cNvSpPr txBox="1"/>
          <p:nvPr/>
        </p:nvSpPr>
        <p:spPr>
          <a:xfrm>
            <a:off x="7065007" y="6469919"/>
            <a:ext cx="3419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 err="1">
                <a:latin typeface="+mj-lt"/>
                <a:cs typeface="Arial" panose="020B0604020202020204" pitchFamily="34" charset="0"/>
              </a:rPr>
              <a:t>Nubimetrics</a:t>
            </a:r>
            <a:r>
              <a:rPr lang="pt-BR" sz="900" dirty="0">
                <a:latin typeface="+mj-lt"/>
                <a:cs typeface="Arial" panose="020B0604020202020204" pitchFamily="34" charset="0"/>
              </a:rPr>
              <a:t> Mercado Livre </a:t>
            </a:r>
            <a:r>
              <a:rPr lang="pt-BR" sz="900" dirty="0" err="1">
                <a:latin typeface="+mj-lt"/>
                <a:cs typeface="Arial" panose="020B0604020202020204" pitchFamily="34" charset="0"/>
              </a:rPr>
              <a:t>Fev</a:t>
            </a:r>
            <a:r>
              <a:rPr lang="pt-BR" sz="900" dirty="0">
                <a:latin typeface="+mj-lt"/>
                <a:cs typeface="Arial" panose="020B0604020202020204" pitchFamily="34" charset="0"/>
              </a:rPr>
              <a:t> 2021 | Aspiradores de Pó + Extratoras</a:t>
            </a:r>
          </a:p>
        </p:txBody>
      </p:sp>
    </p:spTree>
    <p:extLst>
      <p:ext uri="{BB962C8B-B14F-4D97-AF65-F5344CB8AC3E}">
        <p14:creationId xmlns:p14="http://schemas.microsoft.com/office/powerpoint/2010/main" val="3393698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A6DA8F5-BE1B-4032-BF73-F7210E06AA52}"/>
              </a:ext>
            </a:extLst>
          </p:cNvPr>
          <p:cNvSpPr/>
          <p:nvPr/>
        </p:nvSpPr>
        <p:spPr>
          <a:xfrm>
            <a:off x="0" y="1298806"/>
            <a:ext cx="12192000" cy="5559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D5707067-9EF6-47E3-A2EC-3697A0D3ACE1}"/>
              </a:ext>
            </a:extLst>
          </p:cNvPr>
          <p:cNvCxnSpPr>
            <a:cxnSpLocks/>
          </p:cNvCxnSpPr>
          <p:nvPr/>
        </p:nvCxnSpPr>
        <p:spPr>
          <a:xfrm>
            <a:off x="422787" y="3009752"/>
            <a:ext cx="437141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m 48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8E9FDC03-FD5B-4EEA-B9F3-C8BD811857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BB0A9178-CBEF-496A-9A48-D07916CE3B69}"/>
              </a:ext>
            </a:extLst>
          </p:cNvPr>
          <p:cNvSpPr txBox="1"/>
          <p:nvPr/>
        </p:nvSpPr>
        <p:spPr>
          <a:xfrm>
            <a:off x="250521" y="173293"/>
            <a:ext cx="8480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80000"/>
              </a:lnSpc>
              <a:defRPr sz="4400" b="1">
                <a:solidFill>
                  <a:schemeClr val="bg1"/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tx1"/>
                </a:solidFill>
                <a:latin typeface="Arial Black" panose="020B0A04020102020204" pitchFamily="34" charset="0"/>
              </a:rPr>
              <a:t>PLATAFORMA DE NEGÓCIOS </a:t>
            </a:r>
          </a:p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tx1"/>
                </a:solidFill>
                <a:latin typeface="Arial Black" panose="020B0A04020102020204" pitchFamily="34" charset="0"/>
              </a:rPr>
              <a:t>INOVADORA</a:t>
            </a:r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6096C18-6A7F-4F8A-9EDC-5B09D747B5A6}"/>
              </a:ext>
            </a:extLst>
          </p:cNvPr>
          <p:cNvCxnSpPr/>
          <p:nvPr/>
        </p:nvCxnSpPr>
        <p:spPr>
          <a:xfrm>
            <a:off x="347504" y="1263330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D36C2B1-97EC-4FDD-8155-AB4FE1EFC109}"/>
              </a:ext>
            </a:extLst>
          </p:cNvPr>
          <p:cNvGrpSpPr/>
          <p:nvPr/>
        </p:nvGrpSpPr>
        <p:grpSpPr>
          <a:xfrm>
            <a:off x="4499970" y="838852"/>
            <a:ext cx="7072486" cy="7078760"/>
            <a:chOff x="4304842" y="838852"/>
            <a:chExt cx="7072486" cy="7078760"/>
          </a:xfrm>
        </p:grpSpPr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270B2332-591C-40C6-9E26-7AD254A2C91B}"/>
                </a:ext>
              </a:extLst>
            </p:cNvPr>
            <p:cNvSpPr/>
            <p:nvPr/>
          </p:nvSpPr>
          <p:spPr>
            <a:xfrm>
              <a:off x="4304842" y="838852"/>
              <a:ext cx="7072486" cy="7078760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BFBFBF">
                  <a:alpha val="10196"/>
                </a:srgbClr>
              </a:solidFill>
            </a:ln>
            <a:effectLst>
              <a:glow rad="228600">
                <a:schemeClr val="bg1">
                  <a:lumMod val="65000"/>
                  <a:alpha val="2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1B8267BC-8DD5-45C8-87BB-1B3ADB8194CC}"/>
                </a:ext>
              </a:extLst>
            </p:cNvPr>
            <p:cNvSpPr/>
            <p:nvPr/>
          </p:nvSpPr>
          <p:spPr>
            <a:xfrm>
              <a:off x="5462086" y="5895154"/>
              <a:ext cx="4807226" cy="6943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171065E2-EF04-403C-BF04-2E54750E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782" y="1018496"/>
              <a:ext cx="6707628" cy="5683355"/>
            </a:xfrm>
            <a:prstGeom prst="rect">
              <a:avLst/>
            </a:prstGeom>
          </p:spPr>
        </p:pic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8C5BA755-67C9-4554-BB50-23E548616930}"/>
                </a:ext>
              </a:extLst>
            </p:cNvPr>
            <p:cNvSpPr/>
            <p:nvPr/>
          </p:nvSpPr>
          <p:spPr>
            <a:xfrm>
              <a:off x="6385891" y="2848588"/>
              <a:ext cx="2917410" cy="2919998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chemeClr val="bg1">
                  <a:lumMod val="75000"/>
                  <a:alpha val="30196"/>
                </a:schemeClr>
              </a:solidFill>
            </a:ln>
            <a:effectLst>
              <a:glow rad="228600">
                <a:schemeClr val="bg1">
                  <a:lumMod val="65000"/>
                  <a:alpha val="2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D367D171-5B21-4037-BEA7-663B088B6F1A}"/>
                </a:ext>
              </a:extLst>
            </p:cNvPr>
            <p:cNvSpPr txBox="1"/>
            <p:nvPr/>
          </p:nvSpPr>
          <p:spPr>
            <a:xfrm>
              <a:off x="4599069" y="4949499"/>
              <a:ext cx="1600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C000"/>
                </a:buClr>
              </a:pPr>
              <a: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DESENVOLVIMENTO DE NOVOS PRODUTOS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F3DD7C7-F7B7-4AC7-8CA8-46B862239EC1}"/>
                </a:ext>
              </a:extLst>
            </p:cNvPr>
            <p:cNvSpPr txBox="1"/>
            <p:nvPr/>
          </p:nvSpPr>
          <p:spPr>
            <a:xfrm>
              <a:off x="4508673" y="2996371"/>
              <a:ext cx="1791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C000"/>
                </a:buClr>
              </a:pPr>
              <a: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DESIGN E </a:t>
              </a:r>
              <a:b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TRATAMENTO DIGITAL </a:t>
              </a:r>
              <a:endParaRPr lang="pt-BR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BEBC23C-76EA-4317-B518-69F6423791A5}"/>
                </a:ext>
              </a:extLst>
            </p:cNvPr>
            <p:cNvSpPr txBox="1"/>
            <p:nvPr/>
          </p:nvSpPr>
          <p:spPr>
            <a:xfrm>
              <a:off x="5964230" y="1575104"/>
              <a:ext cx="1799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C000"/>
                </a:buClr>
              </a:pPr>
              <a: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NUTRIÇÃO DAS PLATAFORMAS DIGITAIS</a:t>
              </a:r>
              <a:endParaRPr lang="pt-BR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515917D-05B1-448D-8EFD-1902EFF8A598}"/>
                </a:ext>
              </a:extLst>
            </p:cNvPr>
            <p:cNvSpPr txBox="1"/>
            <p:nvPr/>
          </p:nvSpPr>
          <p:spPr>
            <a:xfrm>
              <a:off x="8010409" y="1582596"/>
              <a:ext cx="1791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C000"/>
                </a:buClr>
              </a:pPr>
              <a: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TRADE MARKETING DIGITAL</a:t>
              </a:r>
              <a:endParaRPr lang="pt-BR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2104FE71-5BC7-472E-A3ED-08489117108E}"/>
                </a:ext>
              </a:extLst>
            </p:cNvPr>
            <p:cNvSpPr txBox="1"/>
            <p:nvPr/>
          </p:nvSpPr>
          <p:spPr>
            <a:xfrm>
              <a:off x="9529267" y="3167294"/>
              <a:ext cx="15113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C000"/>
                </a:buClr>
              </a:pPr>
              <a: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CUSTOMER SUCCESS</a:t>
              </a:r>
              <a:endParaRPr lang="pt-BR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B88F13C-1699-4A12-8236-6CF9BA8541E2}"/>
                </a:ext>
              </a:extLst>
            </p:cNvPr>
            <p:cNvSpPr txBox="1"/>
            <p:nvPr/>
          </p:nvSpPr>
          <p:spPr>
            <a:xfrm>
              <a:off x="9725991" y="5082329"/>
              <a:ext cx="1345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C000"/>
                </a:buClr>
              </a:pPr>
              <a:r>
                <a:rPr lang="pt-BR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ADVOCACY</a:t>
              </a:r>
              <a:endParaRPr lang="pt-BR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F5867A39-C5F7-4E08-A900-D088EB4D15FD}"/>
                </a:ext>
              </a:extLst>
            </p:cNvPr>
            <p:cNvSpPr txBox="1"/>
            <p:nvPr/>
          </p:nvSpPr>
          <p:spPr>
            <a:xfrm>
              <a:off x="5885971" y="6000915"/>
              <a:ext cx="38765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FFC000"/>
                </a:buClr>
              </a:pP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FLUXO DE FEEDBACK CONSTANTE. </a:t>
              </a:r>
              <a:b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</a:b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CULTURA DIGITAL ÁGIL COM FOCO EM EXECUÇÃO</a:t>
              </a:r>
            </a:p>
          </p:txBody>
        </p:sp>
        <p:sp>
          <p:nvSpPr>
            <p:cNvPr id="59" name="Triângulo isósceles 58">
              <a:extLst>
                <a:ext uri="{FF2B5EF4-FFF2-40B4-BE49-F238E27FC236}">
                  <a16:creationId xmlns:a16="http://schemas.microsoft.com/office/drawing/2014/main" id="{0E85B729-5097-456D-ACA2-9932BFC58021}"/>
                </a:ext>
              </a:extLst>
            </p:cNvPr>
            <p:cNvSpPr/>
            <p:nvPr/>
          </p:nvSpPr>
          <p:spPr>
            <a:xfrm rot="3568703">
              <a:off x="7049102" y="2756344"/>
              <a:ext cx="424544" cy="25781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Triângulo isósceles 59">
              <a:extLst>
                <a:ext uri="{FF2B5EF4-FFF2-40B4-BE49-F238E27FC236}">
                  <a16:creationId xmlns:a16="http://schemas.microsoft.com/office/drawing/2014/main" id="{852958E7-6301-4956-92DC-3342A7338BE9}"/>
                </a:ext>
              </a:extLst>
            </p:cNvPr>
            <p:cNvSpPr/>
            <p:nvPr/>
          </p:nvSpPr>
          <p:spPr>
            <a:xfrm rot="14019642">
              <a:off x="8529727" y="5421812"/>
              <a:ext cx="424544" cy="25781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Triângulo isósceles 70">
              <a:extLst>
                <a:ext uri="{FF2B5EF4-FFF2-40B4-BE49-F238E27FC236}">
                  <a16:creationId xmlns:a16="http://schemas.microsoft.com/office/drawing/2014/main" id="{AB0AC71E-C53A-4A89-8627-507568385810}"/>
                </a:ext>
              </a:extLst>
            </p:cNvPr>
            <p:cNvSpPr/>
            <p:nvPr/>
          </p:nvSpPr>
          <p:spPr>
            <a:xfrm>
              <a:off x="5056801" y="4163404"/>
              <a:ext cx="499872" cy="289257"/>
            </a:xfrm>
            <a:prstGeom prst="triangle">
              <a:avLst/>
            </a:prstGeom>
            <a:solidFill>
              <a:srgbClr val="64D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Triângulo isósceles 71">
              <a:extLst>
                <a:ext uri="{FF2B5EF4-FFF2-40B4-BE49-F238E27FC236}">
                  <a16:creationId xmlns:a16="http://schemas.microsoft.com/office/drawing/2014/main" id="{5E5BA54F-F241-47F0-A755-22C7E932B9E9}"/>
                </a:ext>
              </a:extLst>
            </p:cNvPr>
            <p:cNvSpPr/>
            <p:nvPr/>
          </p:nvSpPr>
          <p:spPr>
            <a:xfrm rot="2700000">
              <a:off x="5812377" y="2335024"/>
              <a:ext cx="499872" cy="289257"/>
            </a:xfrm>
            <a:prstGeom prst="triangle">
              <a:avLst/>
            </a:prstGeom>
            <a:solidFill>
              <a:srgbClr val="34B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Triângulo isósceles 72">
              <a:extLst>
                <a:ext uri="{FF2B5EF4-FFF2-40B4-BE49-F238E27FC236}">
                  <a16:creationId xmlns:a16="http://schemas.microsoft.com/office/drawing/2014/main" id="{CB610B29-EF04-426B-A9D8-D7A40C97602D}"/>
                </a:ext>
              </a:extLst>
            </p:cNvPr>
            <p:cNvSpPr/>
            <p:nvPr/>
          </p:nvSpPr>
          <p:spPr>
            <a:xfrm rot="5400000">
              <a:off x="7658263" y="1591752"/>
              <a:ext cx="499872" cy="289257"/>
            </a:xfrm>
            <a:prstGeom prst="triangle">
              <a:avLst/>
            </a:prstGeom>
            <a:solidFill>
              <a:srgbClr val="065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Triângulo isósceles 73">
              <a:extLst>
                <a:ext uri="{FF2B5EF4-FFF2-40B4-BE49-F238E27FC236}">
                  <a16:creationId xmlns:a16="http://schemas.microsoft.com/office/drawing/2014/main" id="{B7AE89E2-DC24-4239-A1EC-88093DD4AA93}"/>
                </a:ext>
              </a:extLst>
            </p:cNvPr>
            <p:cNvSpPr/>
            <p:nvPr/>
          </p:nvSpPr>
          <p:spPr>
            <a:xfrm rot="8100000">
              <a:off x="9441749" y="2492297"/>
              <a:ext cx="499872" cy="289257"/>
            </a:xfrm>
            <a:prstGeom prst="triangle">
              <a:avLst/>
            </a:prstGeom>
            <a:solidFill>
              <a:srgbClr val="8B1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Triângulo isósceles 74">
              <a:extLst>
                <a:ext uri="{FF2B5EF4-FFF2-40B4-BE49-F238E27FC236}">
                  <a16:creationId xmlns:a16="http://schemas.microsoft.com/office/drawing/2014/main" id="{92D34653-3A6C-40F8-900C-82CAE8760178}"/>
                </a:ext>
              </a:extLst>
            </p:cNvPr>
            <p:cNvSpPr/>
            <p:nvPr/>
          </p:nvSpPr>
          <p:spPr>
            <a:xfrm rot="10800000">
              <a:off x="10185461" y="4289744"/>
              <a:ext cx="499872" cy="289257"/>
            </a:xfrm>
            <a:prstGeom prst="triangle">
              <a:avLst/>
            </a:prstGeom>
            <a:solidFill>
              <a:srgbClr val="E34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5E811064-54CE-4940-A7EF-D057BEB9155E}"/>
                </a:ext>
              </a:extLst>
            </p:cNvPr>
            <p:cNvSpPr txBox="1"/>
            <p:nvPr/>
          </p:nvSpPr>
          <p:spPr>
            <a:xfrm>
              <a:off x="4714738" y="5322927"/>
              <a:ext cx="15087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000" dirty="0">
                  <a:solidFill>
                    <a:schemeClr val="bg1"/>
                  </a:solidFill>
                  <a:latin typeface="+mj-lt"/>
                </a:rPr>
                <a:t>Nascem adaptados </a:t>
              </a:r>
            </a:p>
            <a:p>
              <a:pPr algn="ctr"/>
              <a:r>
                <a:rPr lang="pt-BR" sz="1000" dirty="0">
                  <a:solidFill>
                    <a:schemeClr val="bg1"/>
                  </a:solidFill>
                  <a:latin typeface="+mj-lt"/>
                </a:rPr>
                <a:t>à jornada do consumidor </a:t>
              </a:r>
            </a:p>
            <a:p>
              <a:pPr algn="ctr"/>
              <a:r>
                <a:rPr lang="pt-BR" sz="1000" dirty="0">
                  <a:solidFill>
                    <a:schemeClr val="bg1"/>
                  </a:solidFill>
                  <a:latin typeface="+mj-lt"/>
                </a:rPr>
                <a:t>e ao processo de </a:t>
              </a:r>
              <a:br>
                <a:rPr lang="pt-BR" sz="1000" dirty="0">
                  <a:solidFill>
                    <a:schemeClr val="bg1"/>
                  </a:solidFill>
                  <a:latin typeface="+mj-lt"/>
                </a:rPr>
              </a:br>
              <a:r>
                <a:rPr lang="pt-BR" sz="1000" dirty="0">
                  <a:solidFill>
                    <a:schemeClr val="bg1"/>
                  </a:solidFill>
                  <a:latin typeface="+mj-lt"/>
                </a:rPr>
                <a:t>tratamento digital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1D7EE0E5-A906-4A52-B0B9-F45A9C4788D0}"/>
                </a:ext>
              </a:extLst>
            </p:cNvPr>
            <p:cNvSpPr txBox="1"/>
            <p:nvPr/>
          </p:nvSpPr>
          <p:spPr>
            <a:xfrm>
              <a:off x="4555079" y="3366327"/>
              <a:ext cx="15860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Enriquecimento de conteúdo usando avançadas técnicas de marketing digital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144FD48B-BFF3-4BEE-BDE9-CAA7323C4170}"/>
                </a:ext>
              </a:extLst>
            </p:cNvPr>
            <p:cNvSpPr txBox="1"/>
            <p:nvPr/>
          </p:nvSpPr>
          <p:spPr>
            <a:xfrm>
              <a:off x="5942427" y="1979919"/>
              <a:ext cx="1821143" cy="58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Integrações automatizadas somadas a uma ótima relação com áreas estratégicas de </a:t>
              </a:r>
              <a:r>
                <a:rPr lang="pt-BR" sz="1000" dirty="0" err="1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sellers</a:t>
              </a: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 e </a:t>
              </a:r>
              <a:r>
                <a:rPr lang="pt-BR" sz="1000" dirty="0" err="1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marketplaces</a:t>
              </a:r>
              <a:endParaRPr lang="pt-BR" sz="1000" dirty="0">
                <a:solidFill>
                  <a:schemeClr val="bg1">
                    <a:lumMod val="95000"/>
                  </a:schemeClr>
                </a:solidFill>
                <a:latin typeface="+mj-lt"/>
              </a:endParaRP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DAB8D22-92DF-461F-A815-FEE469615350}"/>
                </a:ext>
              </a:extLst>
            </p:cNvPr>
            <p:cNvSpPr txBox="1"/>
            <p:nvPr/>
          </p:nvSpPr>
          <p:spPr>
            <a:xfrm>
              <a:off x="8010409" y="1958311"/>
              <a:ext cx="1821143" cy="58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Monitoramento automatizado de KPIs, inteligência de mídia online e negociações a 6 mãos com foco em </a:t>
              </a:r>
              <a:r>
                <a:rPr lang="pt-BR" sz="1000" dirty="0" err="1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sell</a:t>
              </a: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 out  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885BF17A-EDC3-4D6B-ABE9-B92F4D3C0A39}"/>
                </a:ext>
              </a:extLst>
            </p:cNvPr>
            <p:cNvSpPr txBox="1"/>
            <p:nvPr/>
          </p:nvSpPr>
          <p:spPr>
            <a:xfrm>
              <a:off x="9489997" y="3405510"/>
              <a:ext cx="1632222" cy="58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Atendimento humanizado </a:t>
              </a:r>
            </a:p>
            <a:p>
              <a:pPr algn="ctr">
                <a:lnSpc>
                  <a:spcPct val="80000"/>
                </a:lnSpc>
              </a:pP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e especializado 100% integrado a plataformas digitais inteligentes  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C72FC94F-ACE2-40E3-97BE-A1F7E22441F3}"/>
                </a:ext>
              </a:extLst>
            </p:cNvPr>
            <p:cNvSpPr txBox="1"/>
            <p:nvPr/>
          </p:nvSpPr>
          <p:spPr>
            <a:xfrm>
              <a:off x="9369350" y="5317054"/>
              <a:ext cx="1632222" cy="71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Programa de relacionamento com o consumidor final com foco em fidelização à marca </a:t>
              </a:r>
              <a:b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</a:br>
              <a:r>
                <a:rPr lang="pt-BR" sz="10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e encantamento</a:t>
              </a: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F197C0F-53B2-4F28-8EBD-0385977676A4}"/>
                </a:ext>
              </a:extLst>
            </p:cNvPr>
            <p:cNvSpPr txBox="1"/>
            <p:nvPr/>
          </p:nvSpPr>
          <p:spPr>
            <a:xfrm>
              <a:off x="5058556" y="4426279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spc="-1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1.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F5A83711-47B8-4678-BB0F-64B5DBC42610}"/>
                </a:ext>
              </a:extLst>
            </p:cNvPr>
            <p:cNvSpPr txBox="1"/>
            <p:nvPr/>
          </p:nvSpPr>
          <p:spPr>
            <a:xfrm>
              <a:off x="5238427" y="2459609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spc="-1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2.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B0058620-33EF-4D6C-9623-885FDAF59A6F}"/>
                </a:ext>
              </a:extLst>
            </p:cNvPr>
            <p:cNvSpPr txBox="1"/>
            <p:nvPr/>
          </p:nvSpPr>
          <p:spPr>
            <a:xfrm>
              <a:off x="7162658" y="1053814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spc="-1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3.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86473A9D-D60B-487B-96AD-8347415D23A7}"/>
                </a:ext>
              </a:extLst>
            </p:cNvPr>
            <p:cNvSpPr txBox="1"/>
            <p:nvPr/>
          </p:nvSpPr>
          <p:spPr>
            <a:xfrm>
              <a:off x="7968903" y="1053814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spc="-1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4.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2057F715-344D-43E7-BE96-AEED9FB754C2}"/>
                </a:ext>
              </a:extLst>
            </p:cNvPr>
            <p:cNvSpPr txBox="1"/>
            <p:nvPr/>
          </p:nvSpPr>
          <p:spPr>
            <a:xfrm>
              <a:off x="9867596" y="2675487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spc="-1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5.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0349A73E-BC07-4797-A1F8-8000C1AD07C9}"/>
                </a:ext>
              </a:extLst>
            </p:cNvPr>
            <p:cNvSpPr txBox="1"/>
            <p:nvPr/>
          </p:nvSpPr>
          <p:spPr>
            <a:xfrm>
              <a:off x="9991030" y="4579891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spc="-15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6.</a:t>
              </a:r>
            </a:p>
          </p:txBody>
        </p:sp>
      </p:grpSp>
      <p:pic>
        <p:nvPicPr>
          <p:cNvPr id="9" name="Imagem 8" descr="Uma imagem contendo placa, desenho, estacionado, pare&#10;&#10;Descrição gerada automaticamente">
            <a:extLst>
              <a:ext uri="{FF2B5EF4-FFF2-40B4-BE49-F238E27FC236}">
                <a16:creationId xmlns:a16="http://schemas.microsoft.com/office/drawing/2014/main" id="{0C47A95E-C5CC-49BB-9B28-16C7AD6AB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6" y="1534219"/>
            <a:ext cx="3605990" cy="1229720"/>
          </a:xfrm>
          <a:prstGeom prst="rect">
            <a:avLst/>
          </a:prstGeom>
        </p:spPr>
      </p:pic>
      <p:pic>
        <p:nvPicPr>
          <p:cNvPr id="15" name="Imagem 1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C861F18F-E1BD-4DD6-ABD1-8049A3059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692" y="3275958"/>
            <a:ext cx="1743042" cy="1502168"/>
          </a:xfrm>
          <a:prstGeom prst="rect">
            <a:avLst/>
          </a:prstGeom>
        </p:spPr>
      </p:pic>
      <p:pic>
        <p:nvPicPr>
          <p:cNvPr id="17" name="Imagem 16" descr="Uma imagem contendo Texto&#10;&#10;Descrição gerada automaticamente">
            <a:extLst>
              <a:ext uri="{FF2B5EF4-FFF2-40B4-BE49-F238E27FC236}">
                <a16:creationId xmlns:a16="http://schemas.microsoft.com/office/drawing/2014/main" id="{D8AE159F-3343-4B89-A9B5-F8B800E32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8" y="4839224"/>
            <a:ext cx="2000836" cy="321743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DD11B494-8274-4697-9847-EAEBEE739B43}"/>
              </a:ext>
            </a:extLst>
          </p:cNvPr>
          <p:cNvSpPr txBox="1"/>
          <p:nvPr/>
        </p:nvSpPr>
        <p:spPr>
          <a:xfrm>
            <a:off x="339494" y="3285994"/>
            <a:ext cx="3669438" cy="18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FFC000"/>
              </a:buClr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Transformação acelerada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 </a:t>
            </a:r>
            <a:r>
              <a:rPr lang="pt-BR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product</a:t>
            </a:r>
            <a:r>
              <a:rPr lang="pt-BR" sz="16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centric</a:t>
            </a:r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para </a:t>
            </a:r>
            <a:r>
              <a:rPr lang="pt-BR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customer</a:t>
            </a:r>
            <a:r>
              <a:rPr lang="pt-BR" sz="16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centric</a:t>
            </a:r>
            <a:r>
              <a:rPr lang="pt-BR" sz="16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600" b="1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model</a:t>
            </a: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com foco em </a:t>
            </a:r>
            <a:r>
              <a:rPr lang="pt-BR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change</a:t>
            </a:r>
            <a:r>
              <a:rPr lang="pt-BR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 management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, cultura ágil e 100% digital, inovação em produtos e processos, BI e investimentos em marketing digital e tecnologia.</a:t>
            </a:r>
          </a:p>
        </p:txBody>
      </p:sp>
    </p:spTree>
    <p:extLst>
      <p:ext uri="{BB962C8B-B14F-4D97-AF65-F5344CB8AC3E}">
        <p14:creationId xmlns:p14="http://schemas.microsoft.com/office/powerpoint/2010/main" val="1026915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ângulo 36">
            <a:extLst>
              <a:ext uri="{FF2B5EF4-FFF2-40B4-BE49-F238E27FC236}">
                <a16:creationId xmlns:a16="http://schemas.microsoft.com/office/drawing/2014/main" id="{59A9AA3F-6F0C-427F-B3AB-905F04820022}"/>
              </a:ext>
            </a:extLst>
          </p:cNvPr>
          <p:cNvSpPr/>
          <p:nvPr/>
        </p:nvSpPr>
        <p:spPr>
          <a:xfrm>
            <a:off x="9452" y="1338387"/>
            <a:ext cx="12192000" cy="5559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C83F1D7-5E00-4055-A543-101BF27BAB64}"/>
              </a:ext>
            </a:extLst>
          </p:cNvPr>
          <p:cNvSpPr txBox="1"/>
          <p:nvPr/>
        </p:nvSpPr>
        <p:spPr>
          <a:xfrm>
            <a:off x="309570" y="1559474"/>
            <a:ext cx="54930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Nutrição ativa de alta frequência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com foco em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sellout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nas 5 principais plataformas digitais</a:t>
            </a:r>
            <a:b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Relacionamento aprofundado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com áreas de negócio, publicidade, marketing e conteúdo dos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sellers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marketplaces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buClr>
                <a:srgbClr val="FFC000"/>
              </a:buClr>
            </a:pP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Modelo de negociação triangular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com os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marketplaces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pt-B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sellers</a:t>
            </a:r>
            <a:b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Uma das empresas com o maior índice IDQ do país na </a:t>
            </a:r>
            <a:b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pt-B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Amazon</a:t>
            </a: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com 98% na qualificação do conteúdo dos anúncios</a:t>
            </a:r>
            <a:b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Lançamentos de produtos inovadores e exclusivos </a:t>
            </a:r>
            <a:b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no 1P das principais plataformas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812A2D2-5FE9-40BB-9DC7-59D228114820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DA489AB4-512F-4BFC-8955-39EE18C31BF4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8B913D-6600-4218-ADE4-24CB5E031314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0D619D08-F9D1-4C16-AAC4-FEC37229EDB6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00926CF9-2CC3-4ABD-897C-17432232B991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9" name="Imagem 48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8E9FDC03-FD5B-4EEA-B9F3-C8BD81185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BB0A9178-CBEF-496A-9A48-D07916CE3B69}"/>
              </a:ext>
            </a:extLst>
          </p:cNvPr>
          <p:cNvSpPr txBox="1"/>
          <p:nvPr/>
        </p:nvSpPr>
        <p:spPr>
          <a:xfrm>
            <a:off x="250522" y="146173"/>
            <a:ext cx="7657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80000"/>
              </a:lnSpc>
              <a:defRPr sz="4400" b="1">
                <a:solidFill>
                  <a:schemeClr val="bg1"/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chemeClr val="tx1"/>
                </a:solidFill>
                <a:latin typeface="Arial Black" panose="020B0A04020102020204" pitchFamily="34" charset="0"/>
              </a:rPr>
              <a:t>PROFUNDA TRANSFORMAÇÃO DIGITAL NA ESTRATÉGIA DE CANAIS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E11DC13-B785-4E82-9E6D-068566F72E19}"/>
              </a:ext>
            </a:extLst>
          </p:cNvPr>
          <p:cNvGrpSpPr/>
          <p:nvPr/>
        </p:nvGrpSpPr>
        <p:grpSpPr>
          <a:xfrm>
            <a:off x="5637647" y="1186124"/>
            <a:ext cx="6150054" cy="4892051"/>
            <a:chOff x="2743700" y="475564"/>
            <a:chExt cx="6793658" cy="5345362"/>
          </a:xfrm>
        </p:grpSpPr>
        <p:sp>
          <p:nvSpPr>
            <p:cNvPr id="18" name="Triângulo isósceles 17">
              <a:extLst>
                <a:ext uri="{FF2B5EF4-FFF2-40B4-BE49-F238E27FC236}">
                  <a16:creationId xmlns:a16="http://schemas.microsoft.com/office/drawing/2014/main" id="{23AEBCC3-F49B-4A86-9B59-5135C5922D70}"/>
                </a:ext>
              </a:extLst>
            </p:cNvPr>
            <p:cNvSpPr/>
            <p:nvPr/>
          </p:nvSpPr>
          <p:spPr>
            <a:xfrm>
              <a:off x="3119167" y="1233417"/>
              <a:ext cx="5943600" cy="3799840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chemeClr val="bg1">
                  <a:lumMod val="75000"/>
                  <a:alpha val="30196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0A87C796-0E31-4A85-B28D-9777C49688C5}"/>
                </a:ext>
              </a:extLst>
            </p:cNvPr>
            <p:cNvSpPr/>
            <p:nvPr/>
          </p:nvSpPr>
          <p:spPr>
            <a:xfrm>
              <a:off x="5016266" y="475564"/>
              <a:ext cx="2159467" cy="2137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chemeClr val="bg1">
                  <a:lumMod val="75000"/>
                  <a:alpha val="30196"/>
                </a:schemeClr>
              </a:solidFill>
            </a:ln>
            <a:effectLst>
              <a:glow rad="228600">
                <a:schemeClr val="bg1">
                  <a:lumMod val="65000"/>
                  <a:alpha val="2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 descr="Uma imagem contendo escuro, desenho, quarto, branco&#10;&#10;Descrição gerada automaticamente">
              <a:extLst>
                <a:ext uri="{FF2B5EF4-FFF2-40B4-BE49-F238E27FC236}">
                  <a16:creationId xmlns:a16="http://schemas.microsoft.com/office/drawing/2014/main" id="{93FC6A5A-BD70-4726-BFEE-D5FCE0E1C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2" t="26667" r="11905" b="26561"/>
            <a:stretch/>
          </p:blipFill>
          <p:spPr>
            <a:xfrm>
              <a:off x="5434966" y="1126410"/>
              <a:ext cx="1290954" cy="775274"/>
            </a:xfrm>
            <a:prstGeom prst="rect">
              <a:avLst/>
            </a:prstGeom>
          </p:spPr>
        </p:pic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AA27060E-DCA6-4D47-9FB0-2574310CEF14}"/>
                </a:ext>
              </a:extLst>
            </p:cNvPr>
            <p:cNvSpPr/>
            <p:nvPr/>
          </p:nvSpPr>
          <p:spPr>
            <a:xfrm>
              <a:off x="2743700" y="3682999"/>
              <a:ext cx="2159466" cy="2137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chemeClr val="bg1">
                  <a:lumMod val="75000"/>
                  <a:alpha val="30196"/>
                </a:schemeClr>
              </a:solidFill>
            </a:ln>
            <a:effectLst>
              <a:glow rad="228600">
                <a:schemeClr val="bg1">
                  <a:lumMod val="65000"/>
                  <a:alpha val="2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965F5E10-EBB5-403C-9838-12AE5FB6D570}"/>
                </a:ext>
              </a:extLst>
            </p:cNvPr>
            <p:cNvSpPr/>
            <p:nvPr/>
          </p:nvSpPr>
          <p:spPr>
            <a:xfrm>
              <a:off x="7377891" y="3611877"/>
              <a:ext cx="2159467" cy="2137927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chemeClr val="bg1">
                  <a:lumMod val="75000"/>
                  <a:alpha val="30196"/>
                </a:schemeClr>
              </a:solidFill>
            </a:ln>
            <a:effectLst>
              <a:glow rad="228600">
                <a:schemeClr val="bg1">
                  <a:lumMod val="65000"/>
                  <a:alpha val="2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A2A741C-C33A-4969-9D5E-0E25733EC817}"/>
                </a:ext>
              </a:extLst>
            </p:cNvPr>
            <p:cNvSpPr txBox="1"/>
            <p:nvPr/>
          </p:nvSpPr>
          <p:spPr>
            <a:xfrm>
              <a:off x="2975891" y="4532695"/>
              <a:ext cx="1607989" cy="4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PLATAFORMAS</a:t>
              </a:r>
            </a:p>
            <a:p>
              <a:pPr algn="ctr"/>
              <a:r>
                <a:rPr lang="pt-BR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MARKETPLACES</a:t>
              </a:r>
              <a:endPara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B1B6A8D2-8C11-4B18-8CD5-D817E8F85BB0}"/>
                </a:ext>
              </a:extLst>
            </p:cNvPr>
            <p:cNvSpPr txBox="1"/>
            <p:nvPr/>
          </p:nvSpPr>
          <p:spPr>
            <a:xfrm>
              <a:off x="7520745" y="4573248"/>
              <a:ext cx="1864013" cy="30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SELLERS</a:t>
              </a:r>
            </a:p>
          </p:txBody>
        </p:sp>
        <p:cxnSp>
          <p:nvCxnSpPr>
            <p:cNvPr id="28" name="Conector de Seta Reta 27">
              <a:extLst>
                <a:ext uri="{FF2B5EF4-FFF2-40B4-BE49-F238E27FC236}">
                  <a16:creationId xmlns:a16="http://schemas.microsoft.com/office/drawing/2014/main" id="{B93AAB05-DB86-4754-AF61-FD4B3FC402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6064" y="2322948"/>
              <a:ext cx="1026964" cy="1289913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>
              <a:extLst>
                <a:ext uri="{FF2B5EF4-FFF2-40B4-BE49-F238E27FC236}">
                  <a16:creationId xmlns:a16="http://schemas.microsoft.com/office/drawing/2014/main" id="{D171FF11-6BEC-4404-A015-C70A8EFD61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9410" y="2460888"/>
              <a:ext cx="1026964" cy="1289913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05DC0467-36B9-49EF-9C08-C2D6118B7E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34" y="2463931"/>
              <a:ext cx="1003432" cy="1271630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31FEF518-C24B-448B-A8AE-91217B486D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80823" y="2322884"/>
              <a:ext cx="970054" cy="121131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F6FEBC30-C1C2-4611-AA1B-C8867AB54CAB}"/>
                </a:ext>
              </a:extLst>
            </p:cNvPr>
            <p:cNvCxnSpPr>
              <a:cxnSpLocks/>
            </p:cNvCxnSpPr>
            <p:nvPr/>
          </p:nvCxnSpPr>
          <p:spPr>
            <a:xfrm>
              <a:off x="4754777" y="4943452"/>
              <a:ext cx="2979687" cy="1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de Seta Reta 33">
              <a:extLst>
                <a:ext uri="{FF2B5EF4-FFF2-40B4-BE49-F238E27FC236}">
                  <a16:creationId xmlns:a16="http://schemas.microsoft.com/office/drawing/2014/main" id="{BCFD4A82-57D3-4B83-924D-321BFB369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2495" y="5041848"/>
              <a:ext cx="2916229" cy="1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5D51563C-F688-4FD7-8CFB-9F6785FF9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237" y="5630226"/>
            <a:ext cx="745150" cy="224609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AA3A7979-BA8E-4AA9-93F5-E2D00BA0F2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778" b="15043"/>
          <a:stretch/>
        </p:blipFill>
        <p:spPr>
          <a:xfrm>
            <a:off x="2871374" y="6006268"/>
            <a:ext cx="878860" cy="325587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D2CD1A38-7CA1-4B7B-BD44-8E888CC1CB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513" b="18530"/>
          <a:stretch/>
        </p:blipFill>
        <p:spPr>
          <a:xfrm>
            <a:off x="567431" y="5469234"/>
            <a:ext cx="1320222" cy="398391"/>
          </a:xfrm>
          <a:prstGeom prst="rect">
            <a:avLst/>
          </a:prstGeom>
        </p:spPr>
      </p:pic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21FB1F48-9A95-4D29-82B2-E7EF7580D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5614" y="5456949"/>
            <a:ext cx="745150" cy="410867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72D4EF9-FE3A-4F4E-B953-8D984A66D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5748" y="5970376"/>
            <a:ext cx="423810" cy="423810"/>
          </a:xfrm>
          <a:prstGeom prst="rect">
            <a:avLst/>
          </a:prstGeom>
        </p:spPr>
      </p:pic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6096C18-6A7F-4F8A-9EDC-5B09D747B5A6}"/>
              </a:ext>
            </a:extLst>
          </p:cNvPr>
          <p:cNvCxnSpPr/>
          <p:nvPr/>
        </p:nvCxnSpPr>
        <p:spPr>
          <a:xfrm>
            <a:off x="382229" y="1304993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m 43" descr="Logotipo&#10;&#10;Descrição gerada automaticamente">
            <a:extLst>
              <a:ext uri="{FF2B5EF4-FFF2-40B4-BE49-F238E27FC236}">
                <a16:creationId xmlns:a16="http://schemas.microsoft.com/office/drawing/2014/main" id="{811A5004-845A-4BBA-80B9-F6E68B3E5C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6037" y="3592839"/>
            <a:ext cx="2177986" cy="742740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09A0CFA9-8C2B-496C-9977-A751B687FE08}"/>
              </a:ext>
            </a:extLst>
          </p:cNvPr>
          <p:cNvSpPr txBox="1"/>
          <p:nvPr/>
        </p:nvSpPr>
        <p:spPr>
          <a:xfrm>
            <a:off x="7637718" y="4501478"/>
            <a:ext cx="2012089" cy="502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FLUXO DE NUTRIÇÃO</a:t>
            </a:r>
            <a:endParaRPr lang="pt-BR" sz="11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DAS PLATAFORMAS DIGITAIS E SELLERS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1P e 3P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56448E6-2828-41B5-A816-2D541BE2E58F}"/>
              </a:ext>
            </a:extLst>
          </p:cNvPr>
          <p:cNvCxnSpPr/>
          <p:nvPr/>
        </p:nvCxnSpPr>
        <p:spPr>
          <a:xfrm>
            <a:off x="8249357" y="4382038"/>
            <a:ext cx="764425" cy="0"/>
          </a:xfrm>
          <a:prstGeom prst="line">
            <a:avLst/>
          </a:prstGeom>
          <a:ln w="28575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0A411CE5-7225-44FC-89C2-0B6C0B355D95}"/>
              </a:ext>
            </a:extLst>
          </p:cNvPr>
          <p:cNvCxnSpPr>
            <a:cxnSpLocks/>
          </p:cNvCxnSpPr>
          <p:nvPr/>
        </p:nvCxnSpPr>
        <p:spPr>
          <a:xfrm>
            <a:off x="668686" y="5311629"/>
            <a:ext cx="4404759" cy="0"/>
          </a:xfrm>
          <a:prstGeom prst="line">
            <a:avLst/>
          </a:prstGeom>
          <a:ln w="9525">
            <a:solidFill>
              <a:srgbClr val="F6C51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953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EAD7AD09-3EA0-4F07-A9F4-E5DD4BA67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2" t="5461" b="26911"/>
          <a:stretch/>
        </p:blipFill>
        <p:spPr>
          <a:xfrm>
            <a:off x="0" y="0"/>
            <a:ext cx="7806424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213E4CC-3583-49F5-9E5B-28C03D9600D5}"/>
              </a:ext>
            </a:extLst>
          </p:cNvPr>
          <p:cNvSpPr/>
          <p:nvPr/>
        </p:nvSpPr>
        <p:spPr>
          <a:xfrm>
            <a:off x="5571460" y="0"/>
            <a:ext cx="6620540" cy="6877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B35F911-6C8C-4F99-ADFC-BC1AC091731F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2F220A1-F435-4FD7-B9BB-6F50B654620E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85BF22D-FBF4-4604-8149-9E02207B9EC0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EE0CC1C-C876-48B6-8F6E-9B2D378F511F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28F9E2B-0337-4E83-A669-7C2C8DAFA32A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B4310C-5463-4BDF-8C38-E68A65809A97}"/>
              </a:ext>
            </a:extLst>
          </p:cNvPr>
          <p:cNvSpPr txBox="1"/>
          <p:nvPr/>
        </p:nvSpPr>
        <p:spPr>
          <a:xfrm>
            <a:off x="6177641" y="3187011"/>
            <a:ext cx="53704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90000"/>
              </a:lnSpc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UniSansBook" panose="000005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Produção</a:t>
            </a:r>
            <a:r>
              <a:rPr lang="en-US" dirty="0"/>
              <a:t> de </a:t>
            </a:r>
            <a:r>
              <a:rPr lang="en-US" dirty="0" err="1"/>
              <a:t>conteúdo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produtos e </a:t>
            </a:r>
            <a:r>
              <a:rPr lang="en-US" dirty="0" err="1"/>
              <a:t>necessidades</a:t>
            </a:r>
            <a:r>
              <a:rPr lang="en-US" dirty="0"/>
              <a:t> do </a:t>
            </a:r>
            <a:r>
              <a:rPr lang="en-US" dirty="0" err="1"/>
              <a:t>consumidor</a:t>
            </a:r>
            <a:r>
              <a:rPr lang="en-US" dirty="0"/>
              <a:t> </a:t>
            </a:r>
            <a:r>
              <a:rPr lang="en-US" dirty="0" err="1"/>
              <a:t>qualificada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B416EA5-DAC9-4E1B-97D9-8C31F09C9346}"/>
              </a:ext>
            </a:extLst>
          </p:cNvPr>
          <p:cNvSpPr txBox="1"/>
          <p:nvPr/>
        </p:nvSpPr>
        <p:spPr>
          <a:xfrm>
            <a:off x="6166458" y="4222749"/>
            <a:ext cx="53704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0" dirty="0">
                <a:latin typeface="UniSansBook" panose="00000500000000000000" pitchFamily="2" charset="0"/>
              </a:rPr>
              <a:t>Produção de conteúdos ricos, como Vídeos, Infográficos, Webinars, entre outros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A4CF9E-E15E-4071-86B0-430F5FED8A2A}"/>
              </a:ext>
            </a:extLst>
          </p:cNvPr>
          <p:cNvSpPr txBox="1"/>
          <p:nvPr/>
        </p:nvSpPr>
        <p:spPr>
          <a:xfrm>
            <a:off x="6166458" y="5211858"/>
            <a:ext cx="537049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b="0" dirty="0">
                <a:latin typeface="UniSansBook" panose="00000500000000000000" pitchFamily="2" charset="0"/>
              </a:rPr>
              <a:t>Objetivo de tornar a WAP referência e maior autoridade no Brasil nos assuntos de limpeza, manutenção, cuidado e bem-estar.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80CA19-F61F-41FF-9A9A-69BF919EBBCE}"/>
              </a:ext>
            </a:extLst>
          </p:cNvPr>
          <p:cNvSpPr txBox="1"/>
          <p:nvPr/>
        </p:nvSpPr>
        <p:spPr>
          <a:xfrm>
            <a:off x="6177641" y="2360651"/>
            <a:ext cx="537049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UniSansBook" panose="00000500000000000000" pitchFamily="2" charset="0"/>
                <a:cs typeface="Arial" panose="020B0604020202020204" pitchFamily="34" charset="0"/>
              </a:rPr>
              <a:t>Time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niSansBook" panose="00000500000000000000" pitchFamily="2" charset="0"/>
                <a:cs typeface="Arial" panose="020B0604020202020204" pitchFamily="34" charset="0"/>
              </a:rPr>
              <a:t>criativo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UniSansBook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UniSansBook" panose="00000500000000000000" pitchFamily="2" charset="0"/>
                <a:cs typeface="Arial" panose="020B0604020202020204" pitchFamily="34" charset="0"/>
              </a:rPr>
              <a:t>in house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niSansBook" panose="00000500000000000000" pitchFamily="2" charset="0"/>
                <a:cs typeface="Arial" panose="020B0604020202020204" pitchFamily="34" charset="0"/>
              </a:rPr>
              <a:t>multidisciplinar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UniSansBook" panose="00000500000000000000" pitchFamily="2" charset="0"/>
                <a:cs typeface="Arial" panose="020B0604020202020204" pitchFamily="34" charset="0"/>
              </a:rPr>
              <a:t> </a:t>
            </a:r>
            <a:endParaRPr lang="pt-BR" i="1" dirty="0">
              <a:solidFill>
                <a:schemeClr val="tx1">
                  <a:lumMod val="85000"/>
                  <a:lumOff val="15000"/>
                </a:schemeClr>
              </a:solidFill>
              <a:latin typeface="UniSansBook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84C7A65-4DEB-4359-9799-696E87149BFA}"/>
              </a:ext>
            </a:extLst>
          </p:cNvPr>
          <p:cNvSpPr txBox="1"/>
          <p:nvPr/>
        </p:nvSpPr>
        <p:spPr>
          <a:xfrm>
            <a:off x="5805583" y="1336218"/>
            <a:ext cx="6219845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FÁBRICA DE CONTEÚDO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053D6E9-05EB-4A06-9B6E-7BDEE382B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26296" r="10497" b="26381"/>
          <a:stretch/>
        </p:blipFill>
        <p:spPr>
          <a:xfrm>
            <a:off x="11190254" y="247483"/>
            <a:ext cx="838200" cy="49914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6259684-23FC-4B3E-9953-74179B80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74" y="2396317"/>
            <a:ext cx="280830" cy="2702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6811301-EDF0-4ACF-B993-63A485420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74" y="3336456"/>
            <a:ext cx="280830" cy="2702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841A77B-26FB-48F5-8DE3-43738592D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74" y="4383064"/>
            <a:ext cx="280830" cy="2702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A167D4B-EB7C-458A-A473-CB042006D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74" y="5496823"/>
            <a:ext cx="280830" cy="2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6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B58E71C3-5AEE-4611-A346-B9FC64D1F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1172" r="39166" b="31200"/>
          <a:stretch/>
        </p:blipFill>
        <p:spPr>
          <a:xfrm>
            <a:off x="0" y="0"/>
            <a:ext cx="6836806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7A818C8-3AD4-4CD2-BD24-5EDCA04697FB}"/>
              </a:ext>
            </a:extLst>
          </p:cNvPr>
          <p:cNvSpPr/>
          <p:nvPr/>
        </p:nvSpPr>
        <p:spPr>
          <a:xfrm>
            <a:off x="5807722" y="0"/>
            <a:ext cx="6384278" cy="6877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D4B5D0C0-AE26-424B-8A04-91423097B9BB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14C41D7-75AB-4A1D-AB2C-3835150B2BC8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4437C0C9-79BC-441A-81AC-5DC643642E58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E62F86D-D78E-4064-8FD5-8FDB411B9828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E068250E-E3E8-458C-B6FD-831E42CA6250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DA40E999-932F-4E4D-AB5E-EBAD2C42E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26296" r="10497" b="26381"/>
          <a:stretch/>
        </p:blipFill>
        <p:spPr>
          <a:xfrm>
            <a:off x="11190254" y="247483"/>
            <a:ext cx="838200" cy="499140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3FC1DE99-0286-4911-9852-9EB4B034C410}"/>
              </a:ext>
            </a:extLst>
          </p:cNvPr>
          <p:cNvSpPr txBox="1"/>
          <p:nvPr/>
        </p:nvSpPr>
        <p:spPr>
          <a:xfrm>
            <a:off x="6412965" y="2333573"/>
            <a:ext cx="47241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Time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especialista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ferramentas de digital trade marketing com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foco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SELL OUT</a:t>
            </a:r>
            <a:b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</a:b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Criação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de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campanhas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online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conjunto com o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cliente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com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foco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em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SELL OUT</a:t>
            </a:r>
            <a:b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</a:b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Análise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técnica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e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enriquecimento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dos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conteúdos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dos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anúncios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online dos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clientes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  <a:p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Trabalho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recorrente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com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influenciadores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digitais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F338ED8-A700-493E-9D35-FC4AD60BC992}"/>
              </a:ext>
            </a:extLst>
          </p:cNvPr>
          <p:cNvSpPr txBox="1"/>
          <p:nvPr/>
        </p:nvSpPr>
        <p:spPr>
          <a:xfrm>
            <a:off x="5954234" y="1077717"/>
            <a:ext cx="6237766" cy="83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DIGITAL TRADE </a:t>
            </a:r>
            <a:b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MARKETING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B92F641-AEFA-46A5-BD9F-47660704C4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87" y="2579686"/>
            <a:ext cx="280830" cy="27029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FA053DD-558B-4941-B1AD-B2A31DA70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87" y="3469502"/>
            <a:ext cx="280830" cy="27029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76AF8AF-FBE4-47D4-BA80-F22CCD205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40" y="4411815"/>
            <a:ext cx="280830" cy="27029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F6D848D-DC20-4185-9F66-C5324518A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31" y="5293807"/>
            <a:ext cx="280830" cy="2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omputador ligado sobre uma mesa&#10;&#10;Descrição gerada automaticamente">
            <a:extLst>
              <a:ext uri="{FF2B5EF4-FFF2-40B4-BE49-F238E27FC236}">
                <a16:creationId xmlns:a16="http://schemas.microsoft.com/office/drawing/2014/main" id="{A21815CC-58D7-4910-AFD1-66CFEEBB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4" t="-298" r="3864" b="298"/>
          <a:stretch/>
        </p:blipFill>
        <p:spPr>
          <a:xfrm>
            <a:off x="-9453" y="-418"/>
            <a:ext cx="6902689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A02AB56-E9AE-4440-B280-0688C7DB419F}"/>
              </a:ext>
            </a:extLst>
          </p:cNvPr>
          <p:cNvSpPr/>
          <p:nvPr/>
        </p:nvSpPr>
        <p:spPr>
          <a:xfrm>
            <a:off x="6115050" y="0"/>
            <a:ext cx="6076950" cy="6877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E9ED4B3-0DBD-409A-B452-541E045A206A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099C7D2-F662-4EA6-AB7D-8DA3BC104002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3D36839-7613-42AE-8325-18E6691BD35C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B944EA2-87FA-4A77-8AF7-F79632ED651B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BCA899E8-9C75-4289-81B5-83BE8ECF1CEB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86DB02E0-9B6B-4EEA-89A4-B1646356BB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26296" r="10497" b="26381"/>
          <a:stretch/>
        </p:blipFill>
        <p:spPr>
          <a:xfrm>
            <a:off x="11190254" y="247483"/>
            <a:ext cx="838200" cy="499140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F5656B0-FA17-4C18-ADE9-80879DF59B90}"/>
              </a:ext>
            </a:extLst>
          </p:cNvPr>
          <p:cNvSpPr/>
          <p:nvPr/>
        </p:nvSpPr>
        <p:spPr>
          <a:xfrm>
            <a:off x="6654783" y="5666031"/>
            <a:ext cx="2963917" cy="618515"/>
          </a:xfrm>
          <a:prstGeom prst="roundRect">
            <a:avLst/>
          </a:prstGeom>
          <a:solidFill>
            <a:srgbClr val="F6C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A72533A7-4F8A-4002-9036-3280EF58EC8D}"/>
              </a:ext>
            </a:extLst>
          </p:cNvPr>
          <p:cNvSpPr txBox="1"/>
          <p:nvPr/>
        </p:nvSpPr>
        <p:spPr>
          <a:xfrm>
            <a:off x="6972221" y="2191284"/>
            <a:ext cx="41242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Ferramenta online para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Clientes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, time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comercial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e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Representantes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UniSansBook" panose="00000500000000000000" pitchFamily="2" charset="0"/>
              <a:cs typeface="Arial" pitchFamily="34" charset="0"/>
            </a:endParaRPr>
          </a:p>
          <a:p>
            <a:br>
              <a:rPr lang="en-US" altLang="ko-K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</a:b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Conteúdo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rico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e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técnico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sobre</a:t>
            </a:r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UniSansBook" panose="00000500000000000000" pitchFamily="2" charset="0"/>
              <a:cs typeface="Arial" pitchFamily="34" charset="0"/>
            </a:endParaRPr>
          </a:p>
          <a:p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todos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os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produtos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da WAP</a:t>
            </a:r>
          </a:p>
          <a:p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UniSansBook" panose="00000500000000000000" pitchFamily="2" charset="0"/>
              <a:cs typeface="Arial" pitchFamily="34" charset="0"/>
            </a:endParaRPr>
          </a:p>
          <a:p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Informações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institucionais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da WAP</a:t>
            </a:r>
          </a:p>
          <a:p>
            <a:endParaRPr lang="en-US" altLang="ko-KR" sz="2200" dirty="0">
              <a:solidFill>
                <a:schemeClr val="tx1">
                  <a:lumMod val="75000"/>
                  <a:lumOff val="25000"/>
                </a:schemeClr>
              </a:solidFill>
              <a:latin typeface="UniSansBook" panose="00000500000000000000" pitchFamily="2" charset="0"/>
              <a:cs typeface="Arial" pitchFamily="34" charset="0"/>
            </a:endParaRPr>
          </a:p>
          <a:p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Novidades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sobre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</a:t>
            </a:r>
            <a:r>
              <a:rPr lang="en-US" altLang="ko-KR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produtos</a:t>
            </a:r>
            <a:r>
              <a:rPr lang="en-US" altLang="ko-K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UniSansBook" panose="00000500000000000000" pitchFamily="2" charset="0"/>
                <a:cs typeface="Arial" pitchFamily="34" charset="0"/>
              </a:rPr>
              <a:t> da WAP</a:t>
            </a:r>
            <a:endParaRPr lang="ko-KR" altLang="en-US" sz="2200" dirty="0">
              <a:solidFill>
                <a:schemeClr val="tx1">
                  <a:lumMod val="75000"/>
                  <a:lumOff val="25000"/>
                </a:schemeClr>
              </a:solidFill>
              <a:latin typeface="UniSansBook" panose="00000500000000000000" pitchFamily="2" charset="0"/>
              <a:cs typeface="Arial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230C66-60CC-4845-BEBB-DC7BB5009D23}"/>
              </a:ext>
            </a:extLst>
          </p:cNvPr>
          <p:cNvSpPr txBox="1"/>
          <p:nvPr/>
        </p:nvSpPr>
        <p:spPr>
          <a:xfrm>
            <a:off x="6870630" y="5735629"/>
            <a:ext cx="2561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b="1" dirty="0"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WAP.IND.BR/MAIS</a:t>
            </a:r>
            <a:endParaRPr lang="pt-BR" sz="2400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D023BC4-AABF-462A-99A5-ED8C317A92C2}"/>
              </a:ext>
            </a:extLst>
          </p:cNvPr>
          <p:cNvSpPr txBox="1"/>
          <p:nvPr/>
        </p:nvSpPr>
        <p:spPr>
          <a:xfrm>
            <a:off x="6533188" y="1289341"/>
            <a:ext cx="5002337" cy="470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CATÁLOGO DIGITAL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15D9959-B188-4146-9EE7-1843DA87D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64" y="2382726"/>
            <a:ext cx="280830" cy="27029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714D93D-D4C1-449E-A777-EA8F32C51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64" y="3490645"/>
            <a:ext cx="280830" cy="2702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7E5AA47-BF09-4BB5-A260-CF287777B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64" y="4957719"/>
            <a:ext cx="280830" cy="2702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0DC45A1-A32E-48BE-B277-F1AB26BF4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64" y="4325994"/>
            <a:ext cx="280830" cy="2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7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833D48F-E1C9-4E28-B94B-9BB6F01DA1B7}"/>
              </a:ext>
            </a:extLst>
          </p:cNvPr>
          <p:cNvSpPr/>
          <p:nvPr/>
        </p:nvSpPr>
        <p:spPr>
          <a:xfrm>
            <a:off x="-9453" y="4338735"/>
            <a:ext cx="5344161" cy="1698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170E699-5E0E-4A43-A91E-052A2E256B51}"/>
              </a:ext>
            </a:extLst>
          </p:cNvPr>
          <p:cNvSpPr/>
          <p:nvPr/>
        </p:nvSpPr>
        <p:spPr>
          <a:xfrm flipH="1">
            <a:off x="6847838" y="0"/>
            <a:ext cx="5344161" cy="687781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32DF33E-4944-4B67-8DF3-659084B1FAA9}"/>
              </a:ext>
            </a:extLst>
          </p:cNvPr>
          <p:cNvSpPr txBox="1"/>
          <p:nvPr/>
        </p:nvSpPr>
        <p:spPr>
          <a:xfrm>
            <a:off x="351982" y="566461"/>
            <a:ext cx="6495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INFLUENCIADORES DIGITAIS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CA4B2B1-9A70-48CC-A5BD-DA1FD4E62510}"/>
              </a:ext>
            </a:extLst>
          </p:cNvPr>
          <p:cNvCxnSpPr/>
          <p:nvPr/>
        </p:nvCxnSpPr>
        <p:spPr>
          <a:xfrm>
            <a:off x="444633" y="1194455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Logotipo, Ícone&#10;&#10;Descrição gerada automaticamente">
            <a:extLst>
              <a:ext uri="{FF2B5EF4-FFF2-40B4-BE49-F238E27FC236}">
                <a16:creationId xmlns:a16="http://schemas.microsoft.com/office/drawing/2014/main" id="{6ED424A3-0782-4F62-A687-00573CE414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4" y="1411395"/>
            <a:ext cx="231773" cy="231773"/>
          </a:xfrm>
          <a:prstGeom prst="rect">
            <a:avLst/>
          </a:prstGeom>
        </p:spPr>
      </p:pic>
      <p:pic>
        <p:nvPicPr>
          <p:cNvPr id="6" name="Imagem 5" descr="Logotipo, Ícone&#10;&#10;Descrição gerada automaticamente">
            <a:extLst>
              <a:ext uri="{FF2B5EF4-FFF2-40B4-BE49-F238E27FC236}">
                <a16:creationId xmlns:a16="http://schemas.microsoft.com/office/drawing/2014/main" id="{DA00F3CB-920A-4740-BD02-2EBBB7AA0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9" y="1349249"/>
            <a:ext cx="340078" cy="340078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647F55FD-3B69-4E96-B4E3-6243A6BCAE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11" y="1414739"/>
            <a:ext cx="229912" cy="229912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35AEA9A1-A663-46F5-8B99-7F0B05652966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A85C9E7-6F24-415F-9E97-6E35BD55940C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6675824-8536-4DB3-88B0-ED8C9CBF76BA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C4C7AF3-63E9-4F58-8A62-FC1D9E931A19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14292E1F-0F1D-49B2-AF8B-F006500C17F2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538A7318-7621-46AA-980F-CD7AA660AEFB}"/>
              </a:ext>
            </a:extLst>
          </p:cNvPr>
          <p:cNvSpPr txBox="1"/>
          <p:nvPr/>
        </p:nvSpPr>
        <p:spPr>
          <a:xfrm>
            <a:off x="743139" y="2333573"/>
            <a:ext cx="5219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2020 fizemos parceria com 41 influenciadores digitais.</a:t>
            </a:r>
          </a:p>
          <a:p>
            <a:endParaRPr lang="pt-B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Amplificação do alcance de marca e de </a:t>
            </a:r>
            <a:b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 o conteúdo produzido</a:t>
            </a:r>
            <a:endParaRPr lang="en-US" altLang="ko-K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1183BF6-D1C8-42B6-B56A-42D6468E1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1" y="2427286"/>
            <a:ext cx="280830" cy="27029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AD34DD7-71D8-49A5-BA1A-A2C3E5BBF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1" y="3346553"/>
            <a:ext cx="280830" cy="270299"/>
          </a:xfrm>
          <a:prstGeom prst="rect">
            <a:avLst/>
          </a:prstGeom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EF530B55-4D87-4951-B4E2-EABC3B703ABC}"/>
              </a:ext>
            </a:extLst>
          </p:cNvPr>
          <p:cNvSpPr txBox="1"/>
          <p:nvPr/>
        </p:nvSpPr>
        <p:spPr>
          <a:xfrm>
            <a:off x="639877" y="4559042"/>
            <a:ext cx="4809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pt-BR" sz="4800" b="1" i="0" dirty="0">
                <a:solidFill>
                  <a:srgbClr val="FFA500"/>
                </a:solidFill>
                <a:effectLst/>
                <a:latin typeface="UniSansBold" panose="00000500000000000000" pitchFamily="2" charset="0"/>
              </a:rPr>
              <a:t>+200 milhões</a:t>
            </a:r>
            <a:r>
              <a:rPr lang="pt-BR" sz="4800" b="0" i="0" dirty="0">
                <a:solidFill>
                  <a:srgbClr val="FFA500"/>
                </a:solidFill>
                <a:effectLst/>
                <a:latin typeface="UniSansBold" panose="00000500000000000000" pitchFamily="2" charset="0"/>
              </a:rPr>
              <a:t> </a:t>
            </a:r>
            <a:endParaRPr lang="pt-BR" sz="4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pt-BR" sz="2000" b="0" i="0" dirty="0">
                <a:solidFill>
                  <a:srgbClr val="000000"/>
                </a:solidFill>
                <a:effectLst/>
                <a:latin typeface="UniSansBook" panose="00000500000000000000" pitchFamily="2" charset="0"/>
              </a:rPr>
              <a:t>de seguidores em alcance em potencial </a:t>
            </a:r>
            <a:endParaRPr lang="pt-BR" sz="2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DB47CB7F-2F09-44FF-9E2C-BE4E53091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981" y="943565"/>
            <a:ext cx="4587874" cy="257753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5601771-F9CE-4BC2-A485-0898ACF0F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5982" y="3618742"/>
            <a:ext cx="4587874" cy="2579557"/>
          </a:xfrm>
          <a:prstGeom prst="rect">
            <a:avLst/>
          </a:prstGeom>
        </p:spPr>
      </p:pic>
      <p:pic>
        <p:nvPicPr>
          <p:cNvPr id="24" name="Imagem 23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46FCFA7E-A2EA-48C0-AB50-5805207E1B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sp>
        <p:nvSpPr>
          <p:cNvPr id="25" name="TextBox 13">
            <a:extLst>
              <a:ext uri="{FF2B5EF4-FFF2-40B4-BE49-F238E27FC236}">
                <a16:creationId xmlns:a16="http://schemas.microsoft.com/office/drawing/2014/main" id="{2C7B7278-FBB0-4030-AA68-6203A442C12C}"/>
              </a:ext>
            </a:extLst>
          </p:cNvPr>
          <p:cNvSpPr txBox="1"/>
          <p:nvPr/>
        </p:nvSpPr>
        <p:spPr>
          <a:xfrm>
            <a:off x="6990467" y="6246866"/>
            <a:ext cx="505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>
                <a:solidFill>
                  <a:schemeClr val="bg1"/>
                </a:solidFill>
                <a:cs typeface="Arial" pitchFamily="34" charset="0"/>
              </a:rPr>
              <a:t>Youtube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 2020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02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tângulo 82">
            <a:extLst>
              <a:ext uri="{FF2B5EF4-FFF2-40B4-BE49-F238E27FC236}">
                <a16:creationId xmlns:a16="http://schemas.microsoft.com/office/drawing/2014/main" id="{B46075DC-F500-4E37-92F7-E0F91624B50A}"/>
              </a:ext>
            </a:extLst>
          </p:cNvPr>
          <p:cNvSpPr/>
          <p:nvPr/>
        </p:nvSpPr>
        <p:spPr>
          <a:xfrm>
            <a:off x="-9453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0CB3F31-996D-4DBD-BA84-133F2410B344}"/>
              </a:ext>
            </a:extLst>
          </p:cNvPr>
          <p:cNvSpPr txBox="1"/>
          <p:nvPr/>
        </p:nvSpPr>
        <p:spPr>
          <a:xfrm>
            <a:off x="351982" y="566461"/>
            <a:ext cx="6495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INFLUENCIADORES DIGITAIS</a:t>
            </a:r>
          </a:p>
        </p:txBody>
      </p:sp>
      <p:pic>
        <p:nvPicPr>
          <p:cNvPr id="3" name="Imagem 2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BFD2ACF9-D147-4105-8C95-51597E609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0322EA8-AEBA-4502-979F-4DB25F877E41}"/>
              </a:ext>
            </a:extLst>
          </p:cNvPr>
          <p:cNvCxnSpPr/>
          <p:nvPr/>
        </p:nvCxnSpPr>
        <p:spPr>
          <a:xfrm>
            <a:off x="444633" y="1194455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3BF102E-8FFD-4895-B1EB-3DB07D4861FF}"/>
              </a:ext>
            </a:extLst>
          </p:cNvPr>
          <p:cNvGrpSpPr/>
          <p:nvPr/>
        </p:nvGrpSpPr>
        <p:grpSpPr>
          <a:xfrm>
            <a:off x="1413167" y="2144772"/>
            <a:ext cx="1260281" cy="674763"/>
            <a:chOff x="1858241" y="2125910"/>
            <a:chExt cx="1260281" cy="674763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FFAD50F-3C7B-4E40-9A10-9805DC550725}"/>
                </a:ext>
              </a:extLst>
            </p:cNvPr>
            <p:cNvSpPr txBox="1"/>
            <p:nvPr/>
          </p:nvSpPr>
          <p:spPr>
            <a:xfrm>
              <a:off x="1858241" y="2125910"/>
              <a:ext cx="12602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carol_nakamura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6D3CBB9-C441-4B00-BD74-E0641E7F881B}"/>
                </a:ext>
              </a:extLst>
            </p:cNvPr>
            <p:cNvSpPr txBox="1"/>
            <p:nvPr/>
          </p:nvSpPr>
          <p:spPr>
            <a:xfrm>
              <a:off x="1889499" y="2400563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+ 2M</a:t>
              </a:r>
              <a:endParaRPr lang="pt-BR" sz="2000" dirty="0"/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198D42B8-69B9-4F52-ABD9-EEA7BE46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4" y="2035679"/>
            <a:ext cx="937090" cy="892951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7E5367E-7766-4F55-A80E-4EC83E5E7C7F}"/>
              </a:ext>
            </a:extLst>
          </p:cNvPr>
          <p:cNvGrpSpPr/>
          <p:nvPr/>
        </p:nvGrpSpPr>
        <p:grpSpPr>
          <a:xfrm>
            <a:off x="1413166" y="3341978"/>
            <a:ext cx="1324402" cy="674763"/>
            <a:chOff x="1858241" y="2125910"/>
            <a:chExt cx="1324402" cy="674763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D3199D84-FA83-4849-A3C7-09BAD98F2186}"/>
                </a:ext>
              </a:extLst>
            </p:cNvPr>
            <p:cNvSpPr txBox="1"/>
            <p:nvPr/>
          </p:nvSpPr>
          <p:spPr>
            <a:xfrm>
              <a:off x="1858241" y="2125910"/>
              <a:ext cx="13244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casinhadasabrina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ACA1F83-82C9-40EC-92DA-74673B0DB49F}"/>
                </a:ext>
              </a:extLst>
            </p:cNvPr>
            <p:cNvSpPr txBox="1"/>
            <p:nvPr/>
          </p:nvSpPr>
          <p:spPr>
            <a:xfrm>
              <a:off x="1889499" y="2400563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+ 1M</a:t>
              </a:r>
              <a:endParaRPr lang="pt-BR" sz="2000" dirty="0"/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6D09C752-DC28-4515-B194-DDB114639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341" y="3158225"/>
            <a:ext cx="880374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80FD8AE-899B-4841-8515-5B788ECE0625}"/>
              </a:ext>
            </a:extLst>
          </p:cNvPr>
          <p:cNvGrpSpPr/>
          <p:nvPr/>
        </p:nvGrpSpPr>
        <p:grpSpPr>
          <a:xfrm>
            <a:off x="1413166" y="4452595"/>
            <a:ext cx="1193756" cy="674763"/>
            <a:chOff x="1858241" y="2125910"/>
            <a:chExt cx="1193756" cy="674763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192CEFBF-D06E-4A0B-895C-27F3B24293F4}"/>
                </a:ext>
              </a:extLst>
            </p:cNvPr>
            <p:cNvSpPr txBox="1"/>
            <p:nvPr/>
          </p:nvSpPr>
          <p:spPr>
            <a:xfrm>
              <a:off x="1858241" y="2125910"/>
              <a:ext cx="9845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drikkamota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D616EE05-E744-4BA2-B17F-22ABDA21A210}"/>
                </a:ext>
              </a:extLst>
            </p:cNvPr>
            <p:cNvSpPr txBox="1"/>
            <p:nvPr/>
          </p:nvSpPr>
          <p:spPr>
            <a:xfrm>
              <a:off x="1889499" y="2400563"/>
              <a:ext cx="1162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+ 434MIL</a:t>
              </a:r>
              <a:endParaRPr lang="pt-BR" sz="2000" dirty="0"/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576C1343-A3EB-4BF6-B3EF-4EDD2F0E7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82" y="4280772"/>
            <a:ext cx="937092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6E8C43BA-E634-44A5-89FC-52BB0D8A9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674" y="5409085"/>
            <a:ext cx="905708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A5A5ADC-F094-4BD9-BA00-5BA43B920427}"/>
              </a:ext>
            </a:extLst>
          </p:cNvPr>
          <p:cNvGrpSpPr/>
          <p:nvPr/>
        </p:nvGrpSpPr>
        <p:grpSpPr>
          <a:xfrm>
            <a:off x="1413166" y="5525161"/>
            <a:ext cx="1193756" cy="674763"/>
            <a:chOff x="1858241" y="2125910"/>
            <a:chExt cx="1193756" cy="674763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D0AE2126-1666-4360-B121-5024750A7A2E}"/>
                </a:ext>
              </a:extLst>
            </p:cNvPr>
            <p:cNvSpPr txBox="1"/>
            <p:nvPr/>
          </p:nvSpPr>
          <p:spPr>
            <a:xfrm>
              <a:off x="1858241" y="2125910"/>
              <a:ext cx="86914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gabizaqui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4C291F2D-7085-4D78-BC1F-9A940BED22E7}"/>
                </a:ext>
              </a:extLst>
            </p:cNvPr>
            <p:cNvSpPr txBox="1"/>
            <p:nvPr/>
          </p:nvSpPr>
          <p:spPr>
            <a:xfrm>
              <a:off x="1889499" y="2400563"/>
              <a:ext cx="1162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+ 865MIL</a:t>
              </a:r>
              <a:endParaRPr lang="pt-BR" sz="2000" dirty="0"/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8C34FA2D-D773-459E-90DA-C65B44938373}"/>
              </a:ext>
            </a:extLst>
          </p:cNvPr>
          <p:cNvGrpSpPr/>
          <p:nvPr/>
        </p:nvGrpSpPr>
        <p:grpSpPr>
          <a:xfrm>
            <a:off x="4365917" y="2144772"/>
            <a:ext cx="1146468" cy="674763"/>
            <a:chOff x="1858241" y="2125910"/>
            <a:chExt cx="1146468" cy="674763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FF89313E-0DA1-4010-8F20-14204437CAAA}"/>
                </a:ext>
              </a:extLst>
            </p:cNvPr>
            <p:cNvSpPr txBox="1"/>
            <p:nvPr/>
          </p:nvSpPr>
          <p:spPr>
            <a:xfrm>
              <a:off x="1858241" y="2125910"/>
              <a:ext cx="1146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oficialkellykey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1FCC4DE7-83C5-4065-B4F6-1039C6D20FFA}"/>
                </a:ext>
              </a:extLst>
            </p:cNvPr>
            <p:cNvSpPr txBox="1"/>
            <p:nvPr/>
          </p:nvSpPr>
          <p:spPr>
            <a:xfrm>
              <a:off x="1889499" y="2400563"/>
              <a:ext cx="920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+ 8,5M</a:t>
              </a:r>
              <a:endParaRPr lang="pt-BR" sz="2000" dirty="0"/>
            </a:p>
          </p:txBody>
        </p:sp>
      </p:grpSp>
      <p:pic>
        <p:nvPicPr>
          <p:cNvPr id="33" name="Imagem 32">
            <a:extLst>
              <a:ext uri="{FF2B5EF4-FFF2-40B4-BE49-F238E27FC236}">
                <a16:creationId xmlns:a16="http://schemas.microsoft.com/office/drawing/2014/main" id="{67E42019-5785-48A3-A082-E387AC8316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282" y="2035679"/>
            <a:ext cx="918203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AE9DA34-E1FD-4E58-98A6-A15A32093B86}"/>
              </a:ext>
            </a:extLst>
          </p:cNvPr>
          <p:cNvGrpSpPr/>
          <p:nvPr/>
        </p:nvGrpSpPr>
        <p:grpSpPr>
          <a:xfrm>
            <a:off x="4365917" y="3344195"/>
            <a:ext cx="1193756" cy="674763"/>
            <a:chOff x="1858241" y="2125910"/>
            <a:chExt cx="1193756" cy="674763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31A849D2-ABD8-4210-9DAF-4FA937260236}"/>
                </a:ext>
              </a:extLst>
            </p:cNvPr>
            <p:cNvSpPr txBox="1"/>
            <p:nvPr/>
          </p:nvSpPr>
          <p:spPr>
            <a:xfrm>
              <a:off x="1858241" y="2125910"/>
              <a:ext cx="10935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byluanaviana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EBC53ACD-F416-4C0C-B23B-9DE36B9723E1}"/>
                </a:ext>
              </a:extLst>
            </p:cNvPr>
            <p:cNvSpPr txBox="1"/>
            <p:nvPr/>
          </p:nvSpPr>
          <p:spPr>
            <a:xfrm>
              <a:off x="1889499" y="2400563"/>
              <a:ext cx="1162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+ 368MIL</a:t>
              </a:r>
              <a:endParaRPr lang="pt-BR" sz="2000" dirty="0"/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263751BB-EF0A-4D8F-AFA5-AE07D8DD1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008" y="3157112"/>
            <a:ext cx="886751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2DDB152-3023-4F9B-B7F0-3534E390AEC0}"/>
              </a:ext>
            </a:extLst>
          </p:cNvPr>
          <p:cNvGrpSpPr/>
          <p:nvPr/>
        </p:nvGrpSpPr>
        <p:grpSpPr>
          <a:xfrm>
            <a:off x="4365916" y="4452595"/>
            <a:ext cx="1712327" cy="674763"/>
            <a:chOff x="1858241" y="2125910"/>
            <a:chExt cx="1426739" cy="674763"/>
          </a:xfrm>
        </p:grpSpPr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D32AB22C-6ABD-4BBF-8DC6-0C7D72BCEC1A}"/>
                </a:ext>
              </a:extLst>
            </p:cNvPr>
            <p:cNvSpPr txBox="1"/>
            <p:nvPr/>
          </p:nvSpPr>
          <p:spPr>
            <a:xfrm>
              <a:off x="1858241" y="2125910"/>
              <a:ext cx="14267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universodosautomoveis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6EC52F6-E538-4853-87A2-32A0B4ED71D2}"/>
                </a:ext>
              </a:extLst>
            </p:cNvPr>
            <p:cNvSpPr txBox="1"/>
            <p:nvPr/>
          </p:nvSpPr>
          <p:spPr>
            <a:xfrm>
              <a:off x="1889499" y="2400563"/>
              <a:ext cx="10166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+ 670 MIL</a:t>
              </a:r>
              <a:endParaRPr lang="pt-BR" sz="2000" dirty="0"/>
            </a:p>
          </p:txBody>
        </p:sp>
      </p:grpSp>
      <p:pic>
        <p:nvPicPr>
          <p:cNvPr id="45" name="Imagem 44">
            <a:extLst>
              <a:ext uri="{FF2B5EF4-FFF2-40B4-BE49-F238E27FC236}">
                <a16:creationId xmlns:a16="http://schemas.microsoft.com/office/drawing/2014/main" id="{F6FACC2F-ECDC-4656-AD91-2F91F0D4FD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07" t="2707" r="6335" b="1873"/>
          <a:stretch/>
        </p:blipFill>
        <p:spPr>
          <a:xfrm>
            <a:off x="3328281" y="4280772"/>
            <a:ext cx="918204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3DAC2FDB-379C-4196-B184-E3D5D6E0D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281" y="5409085"/>
            <a:ext cx="918204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0850F6FC-52C6-4A95-8801-8848F6606371}"/>
              </a:ext>
            </a:extLst>
          </p:cNvPr>
          <p:cNvGrpSpPr/>
          <p:nvPr/>
        </p:nvGrpSpPr>
        <p:grpSpPr>
          <a:xfrm>
            <a:off x="4365917" y="5525161"/>
            <a:ext cx="1324402" cy="674763"/>
            <a:chOff x="1858241" y="2125910"/>
            <a:chExt cx="1103513" cy="674763"/>
          </a:xfrm>
        </p:grpSpPr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99C93568-DA91-4F79-9272-31A95C29FC8D}"/>
                </a:ext>
              </a:extLst>
            </p:cNvPr>
            <p:cNvSpPr txBox="1"/>
            <p:nvPr/>
          </p:nvSpPr>
          <p:spPr>
            <a:xfrm>
              <a:off x="1858241" y="2125910"/>
              <a:ext cx="11035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meninoprendado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F0F557E3-EF17-4007-B7E0-A982CDD09A1D}"/>
                </a:ext>
              </a:extLst>
            </p:cNvPr>
            <p:cNvSpPr txBox="1"/>
            <p:nvPr/>
          </p:nvSpPr>
          <p:spPr>
            <a:xfrm>
              <a:off x="1889499" y="2400563"/>
              <a:ext cx="6039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+ 5M</a:t>
              </a:r>
              <a:endParaRPr lang="pt-BR" sz="2000" dirty="0"/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CDD2F2BF-EC71-4CA2-9F4F-1CDE5420E924}"/>
              </a:ext>
            </a:extLst>
          </p:cNvPr>
          <p:cNvGrpSpPr/>
          <p:nvPr/>
        </p:nvGrpSpPr>
        <p:grpSpPr>
          <a:xfrm>
            <a:off x="7356828" y="2144772"/>
            <a:ext cx="1081546" cy="674763"/>
            <a:chOff x="1858241" y="2125910"/>
            <a:chExt cx="1081546" cy="674763"/>
          </a:xfrm>
        </p:grpSpPr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68755FF6-DF18-4D8D-8CD5-991A87537DD0}"/>
                </a:ext>
              </a:extLst>
            </p:cNvPr>
            <p:cNvSpPr txBox="1"/>
            <p:nvPr/>
          </p:nvSpPr>
          <p:spPr>
            <a:xfrm>
              <a:off x="1858241" y="2125910"/>
              <a:ext cx="9332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micheltelo</a:t>
              </a: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ECBC19AE-2D7E-40F2-B6FA-FEF527CBDAD4}"/>
                </a:ext>
              </a:extLst>
            </p:cNvPr>
            <p:cNvSpPr txBox="1"/>
            <p:nvPr/>
          </p:nvSpPr>
          <p:spPr>
            <a:xfrm>
              <a:off x="1889499" y="2400563"/>
              <a:ext cx="1050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+ 11,7M</a:t>
              </a:r>
              <a:endParaRPr lang="pt-BR" sz="2000" dirty="0"/>
            </a:p>
          </p:txBody>
        </p:sp>
      </p:grpSp>
      <p:pic>
        <p:nvPicPr>
          <p:cNvPr id="56" name="Imagem 55">
            <a:extLst>
              <a:ext uri="{FF2B5EF4-FFF2-40B4-BE49-F238E27FC236}">
                <a16:creationId xmlns:a16="http://schemas.microsoft.com/office/drawing/2014/main" id="{1EEBBF87-F297-4A6B-82EE-C4A994FDF7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5693" y="2035679"/>
            <a:ext cx="923473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57" name="Agrupar 56">
            <a:extLst>
              <a:ext uri="{FF2B5EF4-FFF2-40B4-BE49-F238E27FC236}">
                <a16:creationId xmlns:a16="http://schemas.microsoft.com/office/drawing/2014/main" id="{397BB677-3B53-423A-894A-78DE2166622F}"/>
              </a:ext>
            </a:extLst>
          </p:cNvPr>
          <p:cNvGrpSpPr/>
          <p:nvPr/>
        </p:nvGrpSpPr>
        <p:grpSpPr>
          <a:xfrm>
            <a:off x="7356828" y="3341978"/>
            <a:ext cx="1021433" cy="674763"/>
            <a:chOff x="1858241" y="2125910"/>
            <a:chExt cx="1021433" cy="674763"/>
          </a:xfrm>
        </p:grpSpPr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60BD349-902F-49FF-9C72-DB541B90E7A2}"/>
                </a:ext>
              </a:extLst>
            </p:cNvPr>
            <p:cNvSpPr txBox="1"/>
            <p:nvPr/>
          </p:nvSpPr>
          <p:spPr>
            <a:xfrm>
              <a:off x="1858241" y="2125910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mialmendra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618E6FF7-587B-458F-AD5A-131F4D7E48A6}"/>
                </a:ext>
              </a:extLst>
            </p:cNvPr>
            <p:cNvSpPr txBox="1"/>
            <p:nvPr/>
          </p:nvSpPr>
          <p:spPr>
            <a:xfrm>
              <a:off x="1889499" y="2400563"/>
              <a:ext cx="920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+ 3,7M</a:t>
              </a:r>
              <a:endParaRPr lang="pt-BR" sz="2000" dirty="0"/>
            </a:p>
          </p:txBody>
        </p:sp>
      </p:grpSp>
      <p:pic>
        <p:nvPicPr>
          <p:cNvPr id="61" name="Imagem 60">
            <a:extLst>
              <a:ext uri="{FF2B5EF4-FFF2-40B4-BE49-F238E27FC236}">
                <a16:creationId xmlns:a16="http://schemas.microsoft.com/office/drawing/2014/main" id="{49D137F6-75A7-41CC-A18E-B83A87D281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5693" y="3157112"/>
            <a:ext cx="918204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pic>
        <p:nvPicPr>
          <p:cNvPr id="63" name="Imagem 62">
            <a:extLst>
              <a:ext uri="{FF2B5EF4-FFF2-40B4-BE49-F238E27FC236}">
                <a16:creationId xmlns:a16="http://schemas.microsoft.com/office/drawing/2014/main" id="{486171AF-4E8A-41C1-B30B-AFEE098C08E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60" t="3894" r="3357" b="2867"/>
          <a:stretch/>
        </p:blipFill>
        <p:spPr>
          <a:xfrm>
            <a:off x="6280424" y="4278545"/>
            <a:ext cx="923473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64" name="Agrupar 63">
            <a:extLst>
              <a:ext uri="{FF2B5EF4-FFF2-40B4-BE49-F238E27FC236}">
                <a16:creationId xmlns:a16="http://schemas.microsoft.com/office/drawing/2014/main" id="{9C5A8C96-0871-4772-9557-87DF953B84CB}"/>
              </a:ext>
            </a:extLst>
          </p:cNvPr>
          <p:cNvGrpSpPr/>
          <p:nvPr/>
        </p:nvGrpSpPr>
        <p:grpSpPr>
          <a:xfrm>
            <a:off x="7356828" y="4452595"/>
            <a:ext cx="1192955" cy="674763"/>
            <a:chOff x="1858241" y="2125910"/>
            <a:chExt cx="1192955" cy="674763"/>
          </a:xfrm>
        </p:grpSpPr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F3B8AA1A-455F-4885-810B-21CC00FEAA9C}"/>
                </a:ext>
              </a:extLst>
            </p:cNvPr>
            <p:cNvSpPr txBox="1"/>
            <p:nvPr/>
          </p:nvSpPr>
          <p:spPr>
            <a:xfrm>
              <a:off x="1858241" y="2125910"/>
              <a:ext cx="11929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novosprodutos</a:t>
              </a:r>
            </a:p>
          </p:txBody>
        </p: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8F7C29AD-724E-47B8-B9D2-FC214A55A5FF}"/>
                </a:ext>
              </a:extLst>
            </p:cNvPr>
            <p:cNvSpPr txBox="1"/>
            <p:nvPr/>
          </p:nvSpPr>
          <p:spPr>
            <a:xfrm>
              <a:off x="1889499" y="2400563"/>
              <a:ext cx="920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+ 2,3M</a:t>
              </a:r>
              <a:endParaRPr lang="pt-BR" sz="2000" dirty="0"/>
            </a:p>
          </p:txBody>
        </p:sp>
      </p:grp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D12B6AE1-F621-4600-BD2E-A7F4B4CE9948}"/>
              </a:ext>
            </a:extLst>
          </p:cNvPr>
          <p:cNvGrpSpPr/>
          <p:nvPr/>
        </p:nvGrpSpPr>
        <p:grpSpPr>
          <a:xfrm>
            <a:off x="7356828" y="5525161"/>
            <a:ext cx="1269899" cy="674763"/>
            <a:chOff x="1858241" y="2125910"/>
            <a:chExt cx="1269899" cy="674763"/>
          </a:xfrm>
        </p:grpSpPr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75884EF5-1275-4D3B-A5FB-E32C1020CA9C}"/>
                </a:ext>
              </a:extLst>
            </p:cNvPr>
            <p:cNvSpPr txBox="1"/>
            <p:nvPr/>
          </p:nvSpPr>
          <p:spPr>
            <a:xfrm>
              <a:off x="1858241" y="2125910"/>
              <a:ext cx="12698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bypalomasoares</a:t>
              </a:r>
            </a:p>
          </p:txBody>
        </p: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D19DBB1E-C9F0-4713-9790-1949F1D07AF1}"/>
                </a:ext>
              </a:extLst>
            </p:cNvPr>
            <p:cNvSpPr txBox="1"/>
            <p:nvPr/>
          </p:nvSpPr>
          <p:spPr>
            <a:xfrm>
              <a:off x="1889499" y="2400563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+ 1M</a:t>
              </a:r>
              <a:endParaRPr lang="pt-BR" sz="2000" dirty="0"/>
            </a:p>
          </p:txBody>
        </p:sp>
      </p:grpSp>
      <p:pic>
        <p:nvPicPr>
          <p:cNvPr id="72" name="Imagem 71">
            <a:extLst>
              <a:ext uri="{FF2B5EF4-FFF2-40B4-BE49-F238E27FC236}">
                <a16:creationId xmlns:a16="http://schemas.microsoft.com/office/drawing/2014/main" id="{1A3C5B5A-35C8-4575-93D3-25C8C6599C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79972" y="5409085"/>
            <a:ext cx="923925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73" name="Agrupar 72">
            <a:extLst>
              <a:ext uri="{FF2B5EF4-FFF2-40B4-BE49-F238E27FC236}">
                <a16:creationId xmlns:a16="http://schemas.microsoft.com/office/drawing/2014/main" id="{7CBBAFA6-6A0D-4535-A490-2BBD9C2D8348}"/>
              </a:ext>
            </a:extLst>
          </p:cNvPr>
          <p:cNvGrpSpPr/>
          <p:nvPr/>
        </p:nvGrpSpPr>
        <p:grpSpPr>
          <a:xfrm>
            <a:off x="10418809" y="2144772"/>
            <a:ext cx="1081546" cy="674763"/>
            <a:chOff x="1858241" y="2125910"/>
            <a:chExt cx="1081546" cy="674763"/>
          </a:xfrm>
        </p:grpSpPr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93349FB4-54EB-439C-9874-0B51F9AE58C9}"/>
                </a:ext>
              </a:extLst>
            </p:cNvPr>
            <p:cNvSpPr txBox="1"/>
            <p:nvPr/>
          </p:nvSpPr>
          <p:spPr>
            <a:xfrm>
              <a:off x="1858241" y="2125910"/>
              <a:ext cx="7713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tirullipa</a:t>
              </a:r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A3B28130-8883-435D-B54D-E160F06DB344}"/>
                </a:ext>
              </a:extLst>
            </p:cNvPr>
            <p:cNvSpPr txBox="1"/>
            <p:nvPr/>
          </p:nvSpPr>
          <p:spPr>
            <a:xfrm>
              <a:off x="1889499" y="2400563"/>
              <a:ext cx="1050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+ 22,5M</a:t>
              </a:r>
              <a:endParaRPr lang="pt-BR" sz="2000" dirty="0"/>
            </a:p>
          </p:txBody>
        </p:sp>
      </p:grpSp>
      <p:pic>
        <p:nvPicPr>
          <p:cNvPr id="77" name="Imagem 76">
            <a:extLst>
              <a:ext uri="{FF2B5EF4-FFF2-40B4-BE49-F238E27FC236}">
                <a16:creationId xmlns:a16="http://schemas.microsoft.com/office/drawing/2014/main" id="{473A1AED-E57B-47CA-830B-65952453A0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7765" y="2035679"/>
            <a:ext cx="918204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D018C0-2471-4221-AD6A-33277A4968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07765" y="3157112"/>
            <a:ext cx="918204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60" name="Agrupar 59">
            <a:extLst>
              <a:ext uri="{FF2B5EF4-FFF2-40B4-BE49-F238E27FC236}">
                <a16:creationId xmlns:a16="http://schemas.microsoft.com/office/drawing/2014/main" id="{BEB5445E-61E6-4B83-A2A4-2F2B1C167AD6}"/>
              </a:ext>
            </a:extLst>
          </p:cNvPr>
          <p:cNvGrpSpPr/>
          <p:nvPr/>
        </p:nvGrpSpPr>
        <p:grpSpPr>
          <a:xfrm>
            <a:off x="10418809" y="3345179"/>
            <a:ext cx="1081546" cy="674763"/>
            <a:chOff x="1858241" y="2125910"/>
            <a:chExt cx="1081546" cy="674763"/>
          </a:xfrm>
        </p:grpSpPr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E2A13F55-F648-45D7-9310-2A5B0D043831}"/>
                </a:ext>
              </a:extLst>
            </p:cNvPr>
            <p:cNvSpPr txBox="1"/>
            <p:nvPr/>
          </p:nvSpPr>
          <p:spPr>
            <a:xfrm>
              <a:off x="1858241" y="2125910"/>
              <a:ext cx="9220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simoneses</a:t>
              </a: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E48AB657-6247-4E1A-A918-FBD160F0B3A2}"/>
                </a:ext>
              </a:extLst>
            </p:cNvPr>
            <p:cNvSpPr txBox="1"/>
            <p:nvPr/>
          </p:nvSpPr>
          <p:spPr>
            <a:xfrm>
              <a:off x="1889499" y="2400563"/>
              <a:ext cx="1050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+ 29,4M</a:t>
              </a:r>
              <a:endParaRPr lang="pt-BR" sz="2000" dirty="0"/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6DC17712-5E19-4125-9057-1081CABA1B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07765" y="4278545"/>
            <a:ext cx="918204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grpSp>
        <p:nvGrpSpPr>
          <p:cNvPr id="71" name="Agrupar 70">
            <a:extLst>
              <a:ext uri="{FF2B5EF4-FFF2-40B4-BE49-F238E27FC236}">
                <a16:creationId xmlns:a16="http://schemas.microsoft.com/office/drawing/2014/main" id="{7A744BB2-6E58-4549-9A62-A9819281782A}"/>
              </a:ext>
            </a:extLst>
          </p:cNvPr>
          <p:cNvGrpSpPr/>
          <p:nvPr/>
        </p:nvGrpSpPr>
        <p:grpSpPr>
          <a:xfrm>
            <a:off x="10418809" y="4452595"/>
            <a:ext cx="1031051" cy="674763"/>
            <a:chOff x="1858241" y="2125910"/>
            <a:chExt cx="1031051" cy="674763"/>
          </a:xfrm>
        </p:grpSpPr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222ABA54-19AF-4A90-93B0-6561B4AF6FDD}"/>
                </a:ext>
              </a:extLst>
            </p:cNvPr>
            <p:cNvSpPr txBox="1"/>
            <p:nvPr/>
          </p:nvSpPr>
          <p:spPr>
            <a:xfrm>
              <a:off x="1858241" y="2125910"/>
              <a:ext cx="103105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rayzanicacio</a:t>
              </a: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12C8C862-DDE1-4F8F-8396-1698535E08D8}"/>
                </a:ext>
              </a:extLst>
            </p:cNvPr>
            <p:cNvSpPr txBox="1"/>
            <p:nvPr/>
          </p:nvSpPr>
          <p:spPr>
            <a:xfrm>
              <a:off x="1889499" y="2400563"/>
              <a:ext cx="920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+ 1,5M</a:t>
              </a:r>
              <a:endParaRPr lang="pt-BR" sz="2000" dirty="0"/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90B9E5A4-2F60-4793-8217-3FE5069A6C7A}"/>
              </a:ext>
            </a:extLst>
          </p:cNvPr>
          <p:cNvGrpSpPr/>
          <p:nvPr/>
        </p:nvGrpSpPr>
        <p:grpSpPr>
          <a:xfrm>
            <a:off x="10418809" y="5525161"/>
            <a:ext cx="1476686" cy="674763"/>
            <a:chOff x="1858241" y="2125910"/>
            <a:chExt cx="1476686" cy="674763"/>
          </a:xfrm>
        </p:grpSpPr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07487A45-7F32-44C4-9CF4-378167710AD7}"/>
                </a:ext>
              </a:extLst>
            </p:cNvPr>
            <p:cNvSpPr txBox="1"/>
            <p:nvPr/>
          </p:nvSpPr>
          <p:spPr>
            <a:xfrm>
              <a:off x="1858241" y="2125910"/>
              <a:ext cx="14766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</a:t>
              </a:r>
              <a:r>
                <a:rPr lang="pt-BR" sz="1100" b="1" i="0" dirty="0">
                  <a:solidFill>
                    <a:srgbClr val="262626"/>
                  </a:solidFill>
                  <a:effectLst/>
                  <a:latin typeface="-apple-system"/>
                </a:rPr>
                <a:t>tarsomarquesoficial</a:t>
              </a: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5CF66B70-ABE4-40EE-9C28-CDF9DF642286}"/>
                </a:ext>
              </a:extLst>
            </p:cNvPr>
            <p:cNvSpPr txBox="1"/>
            <p:nvPr/>
          </p:nvSpPr>
          <p:spPr>
            <a:xfrm>
              <a:off x="1889499" y="2400563"/>
              <a:ext cx="920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/>
                <a:t>+ 1,2M</a:t>
              </a:r>
              <a:endParaRPr lang="pt-BR" sz="2000" dirty="0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977D4EA3-B150-4ECB-AE94-8C686D77E8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07766" y="5409085"/>
            <a:ext cx="918203" cy="892952"/>
          </a:xfrm>
          <a:prstGeom prst="ellipse">
            <a:avLst/>
          </a:prstGeom>
          <a:ln w="38100">
            <a:solidFill>
              <a:srgbClr val="F6C319"/>
            </a:solidFill>
          </a:ln>
        </p:spPr>
      </p:pic>
      <p:pic>
        <p:nvPicPr>
          <p:cNvPr id="24" name="Imagem 23" descr="Logotipo, Ícone&#10;&#10;Descrição gerada automaticamente">
            <a:extLst>
              <a:ext uri="{FF2B5EF4-FFF2-40B4-BE49-F238E27FC236}">
                <a16:creationId xmlns:a16="http://schemas.microsoft.com/office/drawing/2014/main" id="{E7DD43D7-B172-4ABC-91F6-14230D1D9D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34" y="1411395"/>
            <a:ext cx="231773" cy="231773"/>
          </a:xfrm>
          <a:prstGeom prst="rect">
            <a:avLst/>
          </a:prstGeom>
        </p:spPr>
      </p:pic>
      <p:pic>
        <p:nvPicPr>
          <p:cNvPr id="37" name="Imagem 36" descr="Logotipo, Ícone&#10;&#10;Descrição gerada automaticamente">
            <a:extLst>
              <a:ext uri="{FF2B5EF4-FFF2-40B4-BE49-F238E27FC236}">
                <a16:creationId xmlns:a16="http://schemas.microsoft.com/office/drawing/2014/main" id="{B7B84811-C3EC-43F1-B6EE-C20A6D1C65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9" y="1349249"/>
            <a:ext cx="340078" cy="340078"/>
          </a:xfrm>
          <a:prstGeom prst="rect">
            <a:avLst/>
          </a:prstGeom>
        </p:spPr>
      </p:pic>
      <p:pic>
        <p:nvPicPr>
          <p:cNvPr id="39" name="Imagem 38" descr="Logotipo&#10;&#10;Descrição gerada automaticamente">
            <a:extLst>
              <a:ext uri="{FF2B5EF4-FFF2-40B4-BE49-F238E27FC236}">
                <a16:creationId xmlns:a16="http://schemas.microsoft.com/office/drawing/2014/main" id="{7F3B8CC3-2E87-4831-8416-F50BAE5E345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11" y="1414739"/>
            <a:ext cx="229912" cy="229912"/>
          </a:xfrm>
          <a:prstGeom prst="rect">
            <a:avLst/>
          </a:prstGeom>
        </p:spPr>
      </p:pic>
      <p:grpSp>
        <p:nvGrpSpPr>
          <p:cNvPr id="84" name="Agrupar 83">
            <a:extLst>
              <a:ext uri="{FF2B5EF4-FFF2-40B4-BE49-F238E27FC236}">
                <a16:creationId xmlns:a16="http://schemas.microsoft.com/office/drawing/2014/main" id="{305A5AE2-317B-4920-8F82-A5411FADD0A6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85" name="Retângulo 84">
              <a:extLst>
                <a:ext uri="{FF2B5EF4-FFF2-40B4-BE49-F238E27FC236}">
                  <a16:creationId xmlns:a16="http://schemas.microsoft.com/office/drawing/2014/main" id="{C8BC3866-272C-4305-AD25-B9466C38A1A9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>
              <a:extLst>
                <a:ext uri="{FF2B5EF4-FFF2-40B4-BE49-F238E27FC236}">
                  <a16:creationId xmlns:a16="http://schemas.microsoft.com/office/drawing/2014/main" id="{E1596B06-2F56-4B4F-A9C5-B6686D2D3150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DECBD205-9142-4D41-9224-0EFEF509D791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>
              <a:extLst>
                <a:ext uri="{FF2B5EF4-FFF2-40B4-BE49-F238E27FC236}">
                  <a16:creationId xmlns:a16="http://schemas.microsoft.com/office/drawing/2014/main" id="{99CA9A9B-619F-4C3E-9C5D-314280ACD133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72767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99A2EE7-CA5F-40F9-B675-C4C84FAEB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87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E594A38-1C5B-437F-B2E4-852D8ECA8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11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51593E7-1F48-498C-8E65-299C62FE18AA}"/>
              </a:ext>
            </a:extLst>
          </p:cNvPr>
          <p:cNvSpPr/>
          <p:nvPr/>
        </p:nvSpPr>
        <p:spPr>
          <a:xfrm>
            <a:off x="0" y="-1"/>
            <a:ext cx="12192000" cy="687689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E33671B1-140C-4CC0-BEEA-4A8F2A731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5843" r="3060" b="6"/>
          <a:stretch/>
        </p:blipFill>
        <p:spPr>
          <a:xfrm>
            <a:off x="0" y="0"/>
            <a:ext cx="12192000" cy="68778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FDC0839-2C3D-4181-B560-10931FF4AB5A}"/>
              </a:ext>
            </a:extLst>
          </p:cNvPr>
          <p:cNvSpPr/>
          <p:nvPr/>
        </p:nvSpPr>
        <p:spPr>
          <a:xfrm>
            <a:off x="-9453" y="-919"/>
            <a:ext cx="12210343" cy="6877814"/>
          </a:xfrm>
          <a:prstGeom prst="rect">
            <a:avLst/>
          </a:prstGeom>
          <a:solidFill>
            <a:srgbClr val="00000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16A31A0-1646-4053-97F2-AA5BE7C9D25B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0E32C125-34A2-4FAD-9A84-F7F02CD22B0D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40F4B9D-8AD6-45BD-82C5-5CC2AA01ACE9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61029652-7DB4-4F5E-9413-2820500C6749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422470F5-49B1-47E9-A6C0-3FDDD89C7885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D8BDFBB4-9BA6-4150-91C7-AC6CD10FEF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26121"/>
          <a:stretch/>
        </p:blipFill>
        <p:spPr>
          <a:xfrm>
            <a:off x="3782963" y="2014433"/>
            <a:ext cx="4626071" cy="2239347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ACD3471-540C-429D-B405-1D0E15750E26}"/>
              </a:ext>
            </a:extLst>
          </p:cNvPr>
          <p:cNvSpPr/>
          <p:nvPr/>
        </p:nvSpPr>
        <p:spPr>
          <a:xfrm>
            <a:off x="3404429" y="807719"/>
            <a:ext cx="5364480" cy="5364480"/>
          </a:xfrm>
          <a:prstGeom prst="ellipse">
            <a:avLst/>
          </a:prstGeom>
          <a:noFill/>
          <a:ln w="254000">
            <a:solidFill>
              <a:srgbClr val="FFFFFF">
                <a:alpha val="30196"/>
              </a:srgbClr>
            </a:solidFill>
          </a:ln>
          <a:effectLst>
            <a:glow rad="228600">
              <a:schemeClr val="bg1">
                <a:alpha val="22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F6A055-0600-4AC3-A8EC-2FA3D27FBD28}"/>
              </a:ext>
            </a:extLst>
          </p:cNvPr>
          <p:cNvSpPr txBox="1"/>
          <p:nvPr/>
        </p:nvSpPr>
        <p:spPr>
          <a:xfrm>
            <a:off x="4189747" y="4597734"/>
            <a:ext cx="380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DIGITAL, TECH &amp; DATA-DRIVEN </a:t>
            </a:r>
          </a:p>
          <a:p>
            <a:pPr algn="ctr"/>
            <a:r>
              <a:rPr lang="pt-BR" sz="1600" b="1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197555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Jogador de futebol correndo no campo&#10;&#10;Descrição gerada automaticamente">
            <a:extLst>
              <a:ext uri="{FF2B5EF4-FFF2-40B4-BE49-F238E27FC236}">
                <a16:creationId xmlns:a16="http://schemas.microsoft.com/office/drawing/2014/main" id="{68E3AFD7-BBCB-410F-A265-14004E8E1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52" b="3308"/>
          <a:stretch/>
        </p:blipFill>
        <p:spPr>
          <a:xfrm>
            <a:off x="3614711" y="521428"/>
            <a:ext cx="8606075" cy="63365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t="8218" r="15350" b="3003"/>
          <a:stretch/>
        </p:blipFill>
        <p:spPr>
          <a:xfrm>
            <a:off x="0" y="1452633"/>
            <a:ext cx="6096000" cy="5405368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3C9FA18-F514-47EA-8390-568773DDEDDF}"/>
              </a:ext>
            </a:extLst>
          </p:cNvPr>
          <p:cNvSpPr/>
          <p:nvPr/>
        </p:nvSpPr>
        <p:spPr>
          <a:xfrm>
            <a:off x="-15240" y="-64881"/>
            <a:ext cx="12226574" cy="15303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EDED5F-6F9A-45C3-9392-AFBACF7A1C45}"/>
              </a:ext>
            </a:extLst>
          </p:cNvPr>
          <p:cNvSpPr txBox="1"/>
          <p:nvPr/>
        </p:nvSpPr>
        <p:spPr>
          <a:xfrm>
            <a:off x="308816" y="567383"/>
            <a:ext cx="660371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3600" b="1" dirty="0">
                <a:solidFill>
                  <a:schemeClr val="bg1"/>
                </a:solidFill>
                <a:latin typeface="Uni Sans Bold" panose="020B0402020203020204" pitchFamily="34" charset="0"/>
                <a:cs typeface="Arial" panose="020B0604020202020204" pitchFamily="34" charset="0"/>
              </a:rPr>
              <a:t>PATROCÍNIOS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296FC91-E9A3-429D-96EC-D356BE3B06A7}"/>
              </a:ext>
            </a:extLst>
          </p:cNvPr>
          <p:cNvCxnSpPr/>
          <p:nvPr/>
        </p:nvCxnSpPr>
        <p:spPr>
          <a:xfrm>
            <a:off x="396203" y="1280947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037B6FDE-857E-4124-AC2A-EB2480EAFB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t="26296" r="10497" b="26381"/>
          <a:stretch/>
        </p:blipFill>
        <p:spPr>
          <a:xfrm>
            <a:off x="11190254" y="247483"/>
            <a:ext cx="838200" cy="4991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68E090C-DC8B-494B-A9F2-525456B38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5989" y="2178033"/>
            <a:ext cx="1797443" cy="25158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2C0F532-1150-4CEA-9EC3-6EA9B8024403}"/>
              </a:ext>
            </a:extLst>
          </p:cNvPr>
          <p:cNvSpPr txBox="1"/>
          <p:nvPr/>
        </p:nvSpPr>
        <p:spPr>
          <a:xfrm>
            <a:off x="308816" y="5922093"/>
            <a:ext cx="382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Honda Racing Motocross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9682712-D8B4-4D69-82F6-143D35262AAD}"/>
              </a:ext>
            </a:extLst>
          </p:cNvPr>
          <p:cNvSpPr txBox="1"/>
          <p:nvPr/>
        </p:nvSpPr>
        <p:spPr>
          <a:xfrm>
            <a:off x="6386218" y="1651667"/>
            <a:ext cx="202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Fortaleza EC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2CDB0A1-A4BE-4551-AE2C-973431710A39}"/>
              </a:ext>
            </a:extLst>
          </p:cNvPr>
          <p:cNvSpPr txBox="1"/>
          <p:nvPr/>
        </p:nvSpPr>
        <p:spPr>
          <a:xfrm>
            <a:off x="10114255" y="1640070"/>
            <a:ext cx="2027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Paraná Clube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7F16E657-0B47-430D-A4F3-AE9000A37EE0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8ED9EAA7-F8C2-455E-9875-F69C8E709508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4266C6BA-5F45-459B-8C64-6074B0F19D12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C3C8EEDE-3562-4F80-AF53-CF76A6ACE1B4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16C8BA28-248B-48C3-BB5E-E4C63ADBBD7A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D3B96CBD-E341-417F-88A0-5C7E8EBD9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5988" y="4726519"/>
            <a:ext cx="1797443" cy="2017228"/>
          </a:xfrm>
          <a:prstGeom prst="rect">
            <a:avLst/>
          </a:prstGeom>
        </p:spPr>
      </p:pic>
      <p:pic>
        <p:nvPicPr>
          <p:cNvPr id="9" name="Imagem 8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F6F8714F-242E-474B-B851-AACF4B1552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0868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5">
            <a:extLst>
              <a:ext uri="{FF2B5EF4-FFF2-40B4-BE49-F238E27FC236}">
                <a16:creationId xmlns:a16="http://schemas.microsoft.com/office/drawing/2014/main" id="{B6517152-56B6-40CD-A6D6-C39C3BBF22BB}"/>
              </a:ext>
            </a:extLst>
          </p:cNvPr>
          <p:cNvSpPr/>
          <p:nvPr/>
        </p:nvSpPr>
        <p:spPr>
          <a:xfrm>
            <a:off x="0" y="0"/>
            <a:ext cx="5581650" cy="6867525"/>
          </a:xfrm>
          <a:custGeom>
            <a:avLst/>
            <a:gdLst>
              <a:gd name="connsiteX0" fmla="*/ 0 w 5581650"/>
              <a:gd name="connsiteY0" fmla="*/ 0 h 6858000"/>
              <a:gd name="connsiteX1" fmla="*/ 5581650 w 5581650"/>
              <a:gd name="connsiteY1" fmla="*/ 0 h 6858000"/>
              <a:gd name="connsiteX2" fmla="*/ 5581650 w 5581650"/>
              <a:gd name="connsiteY2" fmla="*/ 6858000 h 6858000"/>
              <a:gd name="connsiteX3" fmla="*/ 0 w 5581650"/>
              <a:gd name="connsiteY3" fmla="*/ 6858000 h 6858000"/>
              <a:gd name="connsiteX4" fmla="*/ 0 w 5581650"/>
              <a:gd name="connsiteY4" fmla="*/ 0 h 6858000"/>
              <a:gd name="connsiteX0" fmla="*/ 0 w 5581650"/>
              <a:gd name="connsiteY0" fmla="*/ 0 h 6858000"/>
              <a:gd name="connsiteX1" fmla="*/ 5581650 w 5581650"/>
              <a:gd name="connsiteY1" fmla="*/ 0 h 6858000"/>
              <a:gd name="connsiteX2" fmla="*/ 3257550 w 5581650"/>
              <a:gd name="connsiteY2" fmla="*/ 6848475 h 6858000"/>
              <a:gd name="connsiteX3" fmla="*/ 0 w 5581650"/>
              <a:gd name="connsiteY3" fmla="*/ 6858000 h 6858000"/>
              <a:gd name="connsiteX4" fmla="*/ 0 w 5581650"/>
              <a:gd name="connsiteY4" fmla="*/ 0 h 6858000"/>
              <a:gd name="connsiteX0" fmla="*/ 0 w 5581650"/>
              <a:gd name="connsiteY0" fmla="*/ 0 h 6867525"/>
              <a:gd name="connsiteX1" fmla="*/ 5581650 w 5581650"/>
              <a:gd name="connsiteY1" fmla="*/ 0 h 6867525"/>
              <a:gd name="connsiteX2" fmla="*/ 2981325 w 5581650"/>
              <a:gd name="connsiteY2" fmla="*/ 6867525 h 6867525"/>
              <a:gd name="connsiteX3" fmla="*/ 0 w 5581650"/>
              <a:gd name="connsiteY3" fmla="*/ 6858000 h 6867525"/>
              <a:gd name="connsiteX4" fmla="*/ 0 w 5581650"/>
              <a:gd name="connsiteY4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1650" h="6867525">
                <a:moveTo>
                  <a:pt x="0" y="0"/>
                </a:moveTo>
                <a:lnTo>
                  <a:pt x="5581650" y="0"/>
                </a:lnTo>
                <a:lnTo>
                  <a:pt x="2981325" y="6867525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87D16EC-8E13-402B-BD89-A9C767565817}"/>
              </a:ext>
            </a:extLst>
          </p:cNvPr>
          <p:cNvGrpSpPr/>
          <p:nvPr/>
        </p:nvGrpSpPr>
        <p:grpSpPr>
          <a:xfrm>
            <a:off x="-109537" y="-76200"/>
            <a:ext cx="1766887" cy="4562408"/>
            <a:chOff x="-28575" y="947588"/>
            <a:chExt cx="1766887" cy="4562408"/>
          </a:xfrm>
        </p:grpSpPr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71E1DA1-B385-4E65-9B6F-A86C0FE24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8251" y="947588"/>
              <a:ext cx="500061" cy="1233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F6291A00-EF47-445D-A69E-5A63BA84A5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8575" y="4667250"/>
              <a:ext cx="323850" cy="8427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E1C2721-5BF1-47AB-B7C6-95A48DB00C70}"/>
              </a:ext>
            </a:extLst>
          </p:cNvPr>
          <p:cNvGrpSpPr/>
          <p:nvPr/>
        </p:nvGrpSpPr>
        <p:grpSpPr>
          <a:xfrm>
            <a:off x="2705100" y="0"/>
            <a:ext cx="2676525" cy="7029450"/>
            <a:chOff x="-600075" y="0"/>
            <a:chExt cx="2676525" cy="7029450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9705B5A3-0847-400A-9A10-7F5254746811}"/>
                </a:ext>
              </a:extLst>
            </p:cNvPr>
            <p:cNvCxnSpPr/>
            <p:nvPr/>
          </p:nvCxnSpPr>
          <p:spPr>
            <a:xfrm flipH="1">
              <a:off x="1238250" y="0"/>
              <a:ext cx="838200" cy="2181225"/>
            </a:xfrm>
            <a:prstGeom prst="line">
              <a:avLst/>
            </a:prstGeom>
            <a:ln>
              <a:solidFill>
                <a:srgbClr val="F6C5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80E13DAD-CB19-4D02-A72E-23B39FDF8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00075" y="4667250"/>
              <a:ext cx="895350" cy="2362200"/>
            </a:xfrm>
            <a:prstGeom prst="line">
              <a:avLst/>
            </a:prstGeom>
            <a:ln>
              <a:solidFill>
                <a:srgbClr val="F6C5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004E2F9-71BD-4340-B856-55484A062499}"/>
              </a:ext>
            </a:extLst>
          </p:cNvPr>
          <p:cNvGrpSpPr/>
          <p:nvPr/>
        </p:nvGrpSpPr>
        <p:grpSpPr>
          <a:xfrm>
            <a:off x="9960771" y="257175"/>
            <a:ext cx="2676525" cy="7029450"/>
            <a:chOff x="-600075" y="0"/>
            <a:chExt cx="2676525" cy="7029450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D9F3EE89-CAA1-4215-886B-25CCC9733777}"/>
                </a:ext>
              </a:extLst>
            </p:cNvPr>
            <p:cNvCxnSpPr/>
            <p:nvPr/>
          </p:nvCxnSpPr>
          <p:spPr>
            <a:xfrm flipH="1">
              <a:off x="1238250" y="0"/>
              <a:ext cx="838200" cy="2181225"/>
            </a:xfrm>
            <a:prstGeom prst="line">
              <a:avLst/>
            </a:prstGeom>
            <a:ln>
              <a:solidFill>
                <a:srgbClr val="F6C5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73E60E8F-CDE8-42DC-9EB0-B91D765E93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00075" y="4667250"/>
              <a:ext cx="895350" cy="2362200"/>
            </a:xfrm>
            <a:prstGeom prst="line">
              <a:avLst/>
            </a:prstGeom>
            <a:ln>
              <a:solidFill>
                <a:srgbClr val="F6C5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D4034A2A-5AEA-4F27-BD01-0A94306A8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63" y="2257425"/>
            <a:ext cx="9773874" cy="3291944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6A3B166-6416-4F61-AD27-145D2EF4DA6F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B9F95A47-838D-485A-8BCB-9376E8EF7B49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F3C1DDF-7DF6-4E7D-90EF-A0581B0FF319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CA235AF-F290-4302-B90D-3434DC4131F8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A9C8528C-2660-4FA9-B986-A2FF999D938E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06011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FDC0839-2C3D-4181-B560-10931FF4AB5A}"/>
              </a:ext>
            </a:extLst>
          </p:cNvPr>
          <p:cNvSpPr/>
          <p:nvPr/>
        </p:nvSpPr>
        <p:spPr>
          <a:xfrm>
            <a:off x="-9453" y="0"/>
            <a:ext cx="12210343" cy="68778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16A31A0-1646-4053-97F2-AA5BE7C9D25B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0E32C125-34A2-4FAD-9A84-F7F02CD22B0D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40F4B9D-8AD6-45BD-82C5-5CC2AA01ACE9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61029652-7DB4-4F5E-9413-2820500C6749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422470F5-49B1-47E9-A6C0-3FDDD89C7885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B3ED4D98-93E0-4B08-B908-F2CAEC3D4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26121"/>
          <a:stretch/>
        </p:blipFill>
        <p:spPr>
          <a:xfrm>
            <a:off x="3782963" y="2014433"/>
            <a:ext cx="4626071" cy="22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tângulo 100">
            <a:extLst>
              <a:ext uri="{FF2B5EF4-FFF2-40B4-BE49-F238E27FC236}">
                <a16:creationId xmlns:a16="http://schemas.microsoft.com/office/drawing/2014/main" id="{D67AB182-AADF-4679-BCBD-212D0ECC56E1}"/>
              </a:ext>
            </a:extLst>
          </p:cNvPr>
          <p:cNvSpPr/>
          <p:nvPr/>
        </p:nvSpPr>
        <p:spPr>
          <a:xfrm>
            <a:off x="1771650" y="-5915"/>
            <a:ext cx="1664818" cy="7247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C3EED28C-D255-4320-8DC2-3901C392E406}"/>
              </a:ext>
            </a:extLst>
          </p:cNvPr>
          <p:cNvSpPr/>
          <p:nvPr/>
        </p:nvSpPr>
        <p:spPr>
          <a:xfrm>
            <a:off x="5118655" y="-5915"/>
            <a:ext cx="1827598" cy="7247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8028F425-2CCA-49C8-A07E-217162F6C771}"/>
              </a:ext>
            </a:extLst>
          </p:cNvPr>
          <p:cNvSpPr/>
          <p:nvPr/>
        </p:nvSpPr>
        <p:spPr>
          <a:xfrm>
            <a:off x="8634015" y="-5915"/>
            <a:ext cx="1840944" cy="7247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CCDB0DD-4A5D-4B1E-946B-0FDE1C3C423D}"/>
              </a:ext>
            </a:extLst>
          </p:cNvPr>
          <p:cNvSpPr/>
          <p:nvPr/>
        </p:nvSpPr>
        <p:spPr>
          <a:xfrm>
            <a:off x="-1" y="0"/>
            <a:ext cx="17652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B6E72574-0271-4B7E-BADA-FB385F097E9F}"/>
              </a:ext>
            </a:extLst>
          </p:cNvPr>
          <p:cNvSpPr/>
          <p:nvPr/>
        </p:nvSpPr>
        <p:spPr>
          <a:xfrm>
            <a:off x="3403599" y="0"/>
            <a:ext cx="17652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ADAF4B99-9A05-4BF5-84E5-32C09EC43283}"/>
              </a:ext>
            </a:extLst>
          </p:cNvPr>
          <p:cNvSpPr/>
          <p:nvPr/>
        </p:nvSpPr>
        <p:spPr>
          <a:xfrm>
            <a:off x="6939279" y="0"/>
            <a:ext cx="17652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3CBE039B-5C3F-49B9-803C-3CD3C57FD366}"/>
              </a:ext>
            </a:extLst>
          </p:cNvPr>
          <p:cNvSpPr/>
          <p:nvPr/>
        </p:nvSpPr>
        <p:spPr>
          <a:xfrm>
            <a:off x="10424159" y="0"/>
            <a:ext cx="176520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A3B25F0A-3AAF-44BC-8FF8-EBF1681DE902}"/>
              </a:ext>
            </a:extLst>
          </p:cNvPr>
          <p:cNvSpPr/>
          <p:nvPr/>
        </p:nvSpPr>
        <p:spPr>
          <a:xfrm>
            <a:off x="-1986" y="-5915"/>
            <a:ext cx="1762205" cy="7247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381F6949-21AB-4E3C-9F83-F77DC6437E09}"/>
              </a:ext>
            </a:extLst>
          </p:cNvPr>
          <p:cNvSpPr/>
          <p:nvPr/>
        </p:nvSpPr>
        <p:spPr>
          <a:xfrm>
            <a:off x="3414315" y="-5915"/>
            <a:ext cx="1739452" cy="7247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A5C9815F-9C10-47F6-99C4-F43EE9C5BF9C}"/>
              </a:ext>
            </a:extLst>
          </p:cNvPr>
          <p:cNvSpPr/>
          <p:nvPr/>
        </p:nvSpPr>
        <p:spPr>
          <a:xfrm>
            <a:off x="6953249" y="-5915"/>
            <a:ext cx="1741171" cy="7247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Retângulo 99">
            <a:extLst>
              <a:ext uri="{FF2B5EF4-FFF2-40B4-BE49-F238E27FC236}">
                <a16:creationId xmlns:a16="http://schemas.microsoft.com/office/drawing/2014/main" id="{BA7C18F1-D72D-470D-9E61-412B6B6407D3}"/>
              </a:ext>
            </a:extLst>
          </p:cNvPr>
          <p:cNvSpPr/>
          <p:nvPr/>
        </p:nvSpPr>
        <p:spPr>
          <a:xfrm>
            <a:off x="10435590" y="-5915"/>
            <a:ext cx="1756517" cy="7247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8157DE5C-4074-46C1-8739-AED24F01B9CE}"/>
              </a:ext>
            </a:extLst>
          </p:cNvPr>
          <p:cNvSpPr/>
          <p:nvPr/>
        </p:nvSpPr>
        <p:spPr>
          <a:xfrm>
            <a:off x="5168808" y="2516344"/>
            <a:ext cx="1739452" cy="18104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Uma imagem contendo desenho&#10;&#10;Descrição gerada automaticamente">
            <a:extLst>
              <a:ext uri="{FF2B5EF4-FFF2-40B4-BE49-F238E27FC236}">
                <a16:creationId xmlns:a16="http://schemas.microsoft.com/office/drawing/2014/main" id="{6101B914-4E6C-4465-A742-8018D7A84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48" y="4331141"/>
            <a:ext cx="467590" cy="467590"/>
          </a:xfrm>
          <a:prstGeom prst="rect">
            <a:avLst/>
          </a:prstGeom>
        </p:spPr>
      </p:pic>
      <p:pic>
        <p:nvPicPr>
          <p:cNvPr id="19" name="Imagem 18" descr="Uma imagem contendo relógio, placar&#10;&#10;Descrição gerada automaticamente">
            <a:extLst>
              <a:ext uri="{FF2B5EF4-FFF2-40B4-BE49-F238E27FC236}">
                <a16:creationId xmlns:a16="http://schemas.microsoft.com/office/drawing/2014/main" id="{F02C145D-FCCF-4BB3-BCD3-DD2F444DD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58" y="2621159"/>
            <a:ext cx="1043334" cy="413666"/>
          </a:xfrm>
          <a:prstGeom prst="rect">
            <a:avLst/>
          </a:prstGeom>
        </p:spPr>
      </p:pic>
      <p:pic>
        <p:nvPicPr>
          <p:cNvPr id="20" name="Imagem 19" descr="Uma imagem contendo desenho&#10;&#10;Descrição gerada automaticamente">
            <a:extLst>
              <a:ext uri="{FF2B5EF4-FFF2-40B4-BE49-F238E27FC236}">
                <a16:creationId xmlns:a16="http://schemas.microsoft.com/office/drawing/2014/main" id="{A2CAC707-DE16-4B72-AE0D-8D968122F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81" y="3108599"/>
            <a:ext cx="1222542" cy="1222542"/>
          </a:xfrm>
          <a:prstGeom prst="rect">
            <a:avLst/>
          </a:prstGeom>
        </p:spPr>
      </p:pic>
      <p:pic>
        <p:nvPicPr>
          <p:cNvPr id="21" name="Imagem 20" descr="Uma imagem contendo desenho, texto&#10;&#10;Descrição gerada automaticamente">
            <a:extLst>
              <a:ext uri="{FF2B5EF4-FFF2-40B4-BE49-F238E27FC236}">
                <a16:creationId xmlns:a16="http://schemas.microsoft.com/office/drawing/2014/main" id="{60695240-B898-446E-AA26-58D35AA96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453" y="5203132"/>
            <a:ext cx="1036508" cy="432895"/>
          </a:xfrm>
          <a:prstGeom prst="rect">
            <a:avLst/>
          </a:prstGeom>
        </p:spPr>
      </p:pic>
      <p:pic>
        <p:nvPicPr>
          <p:cNvPr id="22" name="Imagem 21" descr="Desenho com traços pretos em fundo branco&#10;&#10;Descrição gerada automaticamente">
            <a:extLst>
              <a:ext uri="{FF2B5EF4-FFF2-40B4-BE49-F238E27FC236}">
                <a16:creationId xmlns:a16="http://schemas.microsoft.com/office/drawing/2014/main" id="{87E29D62-A2D4-4E9E-BB5B-DA33F74919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34" y="1104671"/>
            <a:ext cx="872675" cy="523605"/>
          </a:xfrm>
          <a:prstGeom prst="rect">
            <a:avLst/>
          </a:prstGeom>
        </p:spPr>
      </p:pic>
      <p:pic>
        <p:nvPicPr>
          <p:cNvPr id="23" name="Imagem 2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B96574FE-6132-4FB7-8C47-4D32E7EDD1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08" y="1775262"/>
            <a:ext cx="1076597" cy="585107"/>
          </a:xfrm>
          <a:prstGeom prst="rect">
            <a:avLst/>
          </a:prstGeom>
        </p:spPr>
      </p:pic>
      <p:pic>
        <p:nvPicPr>
          <p:cNvPr id="24" name="Imagem 23" descr="Fundo preto com letras brancas&#10;&#10;Descrição gerada automaticamente">
            <a:extLst>
              <a:ext uri="{FF2B5EF4-FFF2-40B4-BE49-F238E27FC236}">
                <a16:creationId xmlns:a16="http://schemas.microsoft.com/office/drawing/2014/main" id="{883AA1BC-0602-406B-BEEA-04CAF0218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13" y="5944107"/>
            <a:ext cx="631968" cy="631968"/>
          </a:xfrm>
          <a:prstGeom prst="rect">
            <a:avLst/>
          </a:prstGeom>
        </p:spPr>
      </p:pic>
      <p:pic>
        <p:nvPicPr>
          <p:cNvPr id="25" name="Imagem 24" descr="Uma imagem contendo desenho&#10;&#10;Descrição gerada automaticamente">
            <a:extLst>
              <a:ext uri="{FF2B5EF4-FFF2-40B4-BE49-F238E27FC236}">
                <a16:creationId xmlns:a16="http://schemas.microsoft.com/office/drawing/2014/main" id="{C9DADD90-CD38-455B-B9C3-4CA5134FF8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2" b="33068"/>
          <a:stretch/>
        </p:blipFill>
        <p:spPr>
          <a:xfrm>
            <a:off x="138159" y="1164975"/>
            <a:ext cx="1555929" cy="352083"/>
          </a:xfrm>
          <a:prstGeom prst="rect">
            <a:avLst/>
          </a:prstGeom>
        </p:spPr>
      </p:pic>
      <p:pic>
        <p:nvPicPr>
          <p:cNvPr id="28" name="Imagem 27" descr="Uma imagem contendo desenho, placar&#10;&#10;Descrição gerada automaticamente">
            <a:extLst>
              <a:ext uri="{FF2B5EF4-FFF2-40B4-BE49-F238E27FC236}">
                <a16:creationId xmlns:a16="http://schemas.microsoft.com/office/drawing/2014/main" id="{B29DAAEA-676C-4F29-94CC-C8D5DF105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0" y="3105237"/>
            <a:ext cx="1257439" cy="3520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pic>
        <p:nvPicPr>
          <p:cNvPr id="29" name="Imagem 28" descr="Uma imagem contendo aceso, placa, tráfego, luz&#10;&#10;Descrição gerada automaticamente">
            <a:extLst>
              <a:ext uri="{FF2B5EF4-FFF2-40B4-BE49-F238E27FC236}">
                <a16:creationId xmlns:a16="http://schemas.microsoft.com/office/drawing/2014/main" id="{C2A892A5-2805-4B5C-AA88-9E2E161856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3" y="4835347"/>
            <a:ext cx="807940" cy="404570"/>
          </a:xfrm>
          <a:prstGeom prst="rect">
            <a:avLst/>
          </a:prstGeom>
        </p:spPr>
      </p:pic>
      <p:pic>
        <p:nvPicPr>
          <p:cNvPr id="30" name="Imagem 29" descr="Uma imagem contendo placar, relógio&#10;&#10;Descrição gerada automaticamente">
            <a:extLst>
              <a:ext uri="{FF2B5EF4-FFF2-40B4-BE49-F238E27FC236}">
                <a16:creationId xmlns:a16="http://schemas.microsoft.com/office/drawing/2014/main" id="{359FED50-84DA-40FF-837C-8485957407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8" y="5823442"/>
            <a:ext cx="1249329" cy="343458"/>
          </a:xfrm>
          <a:prstGeom prst="rect">
            <a:avLst/>
          </a:prstGeom>
        </p:spPr>
      </p:pic>
      <p:pic>
        <p:nvPicPr>
          <p:cNvPr id="37" name="Imagem 36" descr="Fundo preto com letras brancas&#10;&#10;Descrição gerada automaticamente">
            <a:extLst>
              <a:ext uri="{FF2B5EF4-FFF2-40B4-BE49-F238E27FC236}">
                <a16:creationId xmlns:a16="http://schemas.microsoft.com/office/drawing/2014/main" id="{EE7E7142-0ADC-4B9D-9EE8-A38532EF59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80" y="3184384"/>
            <a:ext cx="1005578" cy="281562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748B119A-216D-44AC-ADA0-4BA9AAE1E74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80" y="5976544"/>
            <a:ext cx="1186717" cy="182992"/>
          </a:xfrm>
          <a:prstGeom prst="rect">
            <a:avLst/>
          </a:prstGeom>
        </p:spPr>
      </p:pic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01DB5DA4-7F02-4C74-9A5E-6E557EF5DCA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t="8067" r="56384" b="52739"/>
          <a:stretch/>
        </p:blipFill>
        <p:spPr>
          <a:xfrm>
            <a:off x="3712150" y="4873992"/>
            <a:ext cx="1110482" cy="65759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100F63B-A45E-4681-AE61-A58E41C72A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87" y="2308203"/>
            <a:ext cx="1454602" cy="241464"/>
          </a:xfrm>
          <a:prstGeom prst="rect">
            <a:avLst/>
          </a:prstGeom>
        </p:spPr>
      </p:pic>
      <p:pic>
        <p:nvPicPr>
          <p:cNvPr id="16" name="Imagem 15" descr="Texto, Ícone&#10;&#10;Descrição gerada automaticamente">
            <a:extLst>
              <a:ext uri="{FF2B5EF4-FFF2-40B4-BE49-F238E27FC236}">
                <a16:creationId xmlns:a16="http://schemas.microsoft.com/office/drawing/2014/main" id="{FF63D02B-4D91-4688-8557-D68D1AFE6A7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5497" r="25449" b="12099"/>
          <a:stretch/>
        </p:blipFill>
        <p:spPr>
          <a:xfrm>
            <a:off x="3999730" y="1048541"/>
            <a:ext cx="654979" cy="882616"/>
          </a:xfrm>
          <a:prstGeom prst="rect">
            <a:avLst/>
          </a:prstGeom>
        </p:spPr>
      </p:pic>
      <p:pic>
        <p:nvPicPr>
          <p:cNvPr id="41" name="Imagem 40" descr="Logotipo&#10;&#10;Descrição gerada automaticamente">
            <a:extLst>
              <a:ext uri="{FF2B5EF4-FFF2-40B4-BE49-F238E27FC236}">
                <a16:creationId xmlns:a16="http://schemas.microsoft.com/office/drawing/2014/main" id="{D4840D04-B0EC-44BB-BD8E-9DDDD53EEF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5" t="26518" r="14233" b="31556"/>
          <a:stretch/>
        </p:blipFill>
        <p:spPr>
          <a:xfrm>
            <a:off x="3819761" y="4034978"/>
            <a:ext cx="976107" cy="391194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0C791563-0AFB-4DE9-B732-3F1485E9993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5" y="1966738"/>
            <a:ext cx="834888" cy="499263"/>
          </a:xfrm>
          <a:prstGeom prst="rect">
            <a:avLst/>
          </a:prstGeom>
        </p:spPr>
      </p:pic>
      <p:pic>
        <p:nvPicPr>
          <p:cNvPr id="45" name="Imagem 44" descr="Logotipo&#10;&#10;Descrição gerada automaticamente">
            <a:extLst>
              <a:ext uri="{FF2B5EF4-FFF2-40B4-BE49-F238E27FC236}">
                <a16:creationId xmlns:a16="http://schemas.microsoft.com/office/drawing/2014/main" id="{A6CD2EB2-7DFF-4513-A73E-338A03E79E1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38542" r="8750" b="37918"/>
          <a:stretch/>
        </p:blipFill>
        <p:spPr>
          <a:xfrm>
            <a:off x="277447" y="3924301"/>
            <a:ext cx="1341606" cy="402488"/>
          </a:xfrm>
          <a:prstGeom prst="rect">
            <a:avLst/>
          </a:prstGeom>
        </p:spPr>
      </p:pic>
      <p:pic>
        <p:nvPicPr>
          <p:cNvPr id="46" name="Imagem 45" descr="Uma imagem contendo desenho&#10;&#10;Descrição gerada automaticamente">
            <a:extLst>
              <a:ext uri="{FF2B5EF4-FFF2-40B4-BE49-F238E27FC236}">
                <a16:creationId xmlns:a16="http://schemas.microsoft.com/office/drawing/2014/main" id="{79DCD614-3E09-4BF1-A7D4-887E657AF84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99" y="4741641"/>
            <a:ext cx="977886" cy="347693"/>
          </a:xfrm>
          <a:prstGeom prst="rect">
            <a:avLst/>
          </a:prstGeom>
        </p:spPr>
      </p:pic>
      <p:pic>
        <p:nvPicPr>
          <p:cNvPr id="47" name="Imagem 46" descr="Uma imagem contendo desenho&#10;&#10;Descrição gerada automaticamente">
            <a:extLst>
              <a:ext uri="{FF2B5EF4-FFF2-40B4-BE49-F238E27FC236}">
                <a16:creationId xmlns:a16="http://schemas.microsoft.com/office/drawing/2014/main" id="{ADD47E2C-A152-4325-A79B-33D09976270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26978" r="17077" b="26098"/>
          <a:stretch/>
        </p:blipFill>
        <p:spPr>
          <a:xfrm>
            <a:off x="5608068" y="6068344"/>
            <a:ext cx="937070" cy="314475"/>
          </a:xfrm>
          <a:prstGeom prst="rect">
            <a:avLst/>
          </a:prstGeom>
        </p:spPr>
      </p:pic>
      <p:pic>
        <p:nvPicPr>
          <p:cNvPr id="48" name="Imagem 47" descr="Uma imagem contendo desenho, comida, placar&#10;&#10;Descrição gerada automaticamente">
            <a:extLst>
              <a:ext uri="{FF2B5EF4-FFF2-40B4-BE49-F238E27FC236}">
                <a16:creationId xmlns:a16="http://schemas.microsoft.com/office/drawing/2014/main" id="{31E3DF51-B0BC-434C-8CDB-CCC1CF6AC26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77" y="5313425"/>
            <a:ext cx="1203606" cy="369433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5CE8E017-48E2-4DE2-913D-A14B3043550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8"/>
          <a:stretch/>
        </p:blipFill>
        <p:spPr>
          <a:xfrm>
            <a:off x="5465875" y="1124178"/>
            <a:ext cx="1121935" cy="392880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857F0898-3E21-4AA4-9369-86759B423B5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75" y="1814401"/>
            <a:ext cx="1152892" cy="477828"/>
          </a:xfrm>
          <a:prstGeom prst="rect">
            <a:avLst/>
          </a:prstGeom>
        </p:spPr>
      </p:pic>
      <p:pic>
        <p:nvPicPr>
          <p:cNvPr id="52" name="Imagem 5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0E977EB-0475-4AD3-88D8-E12BA18D6B6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33452" r="11310" b="32187"/>
          <a:stretch/>
        </p:blipFill>
        <p:spPr>
          <a:xfrm>
            <a:off x="8980216" y="6196218"/>
            <a:ext cx="1209865" cy="248060"/>
          </a:xfrm>
          <a:prstGeom prst="rect">
            <a:avLst/>
          </a:prstGeom>
        </p:spPr>
      </p:pic>
      <p:pic>
        <p:nvPicPr>
          <p:cNvPr id="53" name="Imagem 52" descr="Uma imagem contendo desenho&#10;&#10;Descrição gerada automaticamente">
            <a:extLst>
              <a:ext uri="{FF2B5EF4-FFF2-40B4-BE49-F238E27FC236}">
                <a16:creationId xmlns:a16="http://schemas.microsoft.com/office/drawing/2014/main" id="{61241375-C7F9-4578-8D68-4ACAA98E414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025" y="5340132"/>
            <a:ext cx="615206" cy="161905"/>
          </a:xfrm>
          <a:prstGeom prst="rect">
            <a:avLst/>
          </a:prstGeom>
        </p:spPr>
      </p:pic>
      <p:pic>
        <p:nvPicPr>
          <p:cNvPr id="54" name="Imagem 53" descr="Uma imagem contendo desenho&#10;&#10;Descrição gerada automaticamente">
            <a:extLst>
              <a:ext uri="{FF2B5EF4-FFF2-40B4-BE49-F238E27FC236}">
                <a16:creationId xmlns:a16="http://schemas.microsoft.com/office/drawing/2014/main" id="{BD8CA2CE-AAA9-4E41-B12F-F71694106ED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48" y="5812662"/>
            <a:ext cx="847520" cy="159012"/>
          </a:xfrm>
          <a:prstGeom prst="rect">
            <a:avLst/>
          </a:prstGeom>
        </p:spPr>
      </p:pic>
      <p:pic>
        <p:nvPicPr>
          <p:cNvPr id="55" name="Imagem 54" descr="Uma imagem contendo desenho&#10;&#10;Descrição gerada automaticamente">
            <a:extLst>
              <a:ext uri="{FF2B5EF4-FFF2-40B4-BE49-F238E27FC236}">
                <a16:creationId xmlns:a16="http://schemas.microsoft.com/office/drawing/2014/main" id="{D992C78E-B96F-4EBD-87ED-C00CD49C636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07" y="3609250"/>
            <a:ext cx="582282" cy="310318"/>
          </a:xfrm>
          <a:prstGeom prst="rect">
            <a:avLst/>
          </a:prstGeom>
        </p:spPr>
      </p:pic>
      <p:pic>
        <p:nvPicPr>
          <p:cNvPr id="56" name="Imagem 55" descr="Uma imagem contendo desenho&#10;&#10;Descrição gerada automaticamente">
            <a:extLst>
              <a:ext uri="{FF2B5EF4-FFF2-40B4-BE49-F238E27FC236}">
                <a16:creationId xmlns:a16="http://schemas.microsoft.com/office/drawing/2014/main" id="{107AF264-581E-4DAE-83D9-566A2F51F54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51" y="2856500"/>
            <a:ext cx="873995" cy="453322"/>
          </a:xfrm>
          <a:prstGeom prst="rect">
            <a:avLst/>
          </a:prstGeom>
        </p:spPr>
      </p:pic>
      <p:pic>
        <p:nvPicPr>
          <p:cNvPr id="57" name="Imagem 56" descr="Uma imagem contendo desenho&#10;&#10;Descrição gerada automaticamente">
            <a:extLst>
              <a:ext uri="{FF2B5EF4-FFF2-40B4-BE49-F238E27FC236}">
                <a16:creationId xmlns:a16="http://schemas.microsoft.com/office/drawing/2014/main" id="{E5E9B575-D3C6-4FA8-B853-752B810C1EE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6" y="2323006"/>
            <a:ext cx="1101825" cy="453322"/>
          </a:xfrm>
          <a:prstGeom prst="rect">
            <a:avLst/>
          </a:prstGeom>
        </p:spPr>
      </p:pic>
      <p:pic>
        <p:nvPicPr>
          <p:cNvPr id="58" name="Imagem 57" descr="Uma imagem contendo texto, desenho, flor&#10;&#10;Descrição gerada automaticamente">
            <a:extLst>
              <a:ext uri="{FF2B5EF4-FFF2-40B4-BE49-F238E27FC236}">
                <a16:creationId xmlns:a16="http://schemas.microsoft.com/office/drawing/2014/main" id="{5D02907C-2699-42E8-A4F1-3720C447F1D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58" y="1771654"/>
            <a:ext cx="831980" cy="436790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392BBB64-C7DD-4C86-A6EA-19A30BF0B12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31" y="4000681"/>
            <a:ext cx="803035" cy="803035"/>
          </a:xfrm>
          <a:prstGeom prst="rect">
            <a:avLst/>
          </a:prstGeom>
        </p:spPr>
      </p:pic>
      <p:pic>
        <p:nvPicPr>
          <p:cNvPr id="60" name="Imagem 59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D6415947-FA39-4E10-99E0-BC680968A135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0" r="13502" b="27793"/>
          <a:stretch/>
        </p:blipFill>
        <p:spPr>
          <a:xfrm>
            <a:off x="9084409" y="4873992"/>
            <a:ext cx="1001478" cy="269805"/>
          </a:xfrm>
          <a:prstGeom prst="rect">
            <a:avLst/>
          </a:prstGeom>
        </p:spPr>
      </p:pic>
      <p:pic>
        <p:nvPicPr>
          <p:cNvPr id="61" name="Imagem 60" descr="Logotipo, nome da empresa&#10;&#10;Descrição gerada automaticamente">
            <a:extLst>
              <a:ext uri="{FF2B5EF4-FFF2-40B4-BE49-F238E27FC236}">
                <a16:creationId xmlns:a16="http://schemas.microsoft.com/office/drawing/2014/main" id="{3B3DA6E3-FB83-4EE4-B3F0-71465CCC10F7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1" r="5783" b="28238"/>
          <a:stretch/>
        </p:blipFill>
        <p:spPr>
          <a:xfrm>
            <a:off x="8901781" y="1128618"/>
            <a:ext cx="1303631" cy="320819"/>
          </a:xfrm>
          <a:prstGeom prst="rect">
            <a:avLst/>
          </a:prstGeom>
        </p:spPr>
      </p:pic>
      <p:pic>
        <p:nvPicPr>
          <p:cNvPr id="64" name="Imagem 63" descr="Uma imagem contendo desenho&#10;&#10;Descrição gerada automaticamente">
            <a:extLst>
              <a:ext uri="{FF2B5EF4-FFF2-40B4-BE49-F238E27FC236}">
                <a16:creationId xmlns:a16="http://schemas.microsoft.com/office/drawing/2014/main" id="{2F865579-8EAF-44CE-B5CD-B0E59A6FD5FC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00" y="5286607"/>
            <a:ext cx="1202026" cy="231390"/>
          </a:xfrm>
          <a:prstGeom prst="rect">
            <a:avLst/>
          </a:prstGeom>
        </p:spPr>
      </p:pic>
      <p:pic>
        <p:nvPicPr>
          <p:cNvPr id="65" name="Imagem 64" descr="Uma imagem contendo flor, desenho&#10;&#10;Descrição gerada automaticamente">
            <a:extLst>
              <a:ext uri="{FF2B5EF4-FFF2-40B4-BE49-F238E27FC236}">
                <a16:creationId xmlns:a16="http://schemas.microsoft.com/office/drawing/2014/main" id="{4B5DA1AD-63E7-434C-B698-F7E9CCC9440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49" y="3472882"/>
            <a:ext cx="886221" cy="425386"/>
          </a:xfrm>
          <a:prstGeom prst="rect">
            <a:avLst/>
          </a:prstGeom>
        </p:spPr>
      </p:pic>
      <p:pic>
        <p:nvPicPr>
          <p:cNvPr id="66" name="Imagem 65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81352847-EAC4-40FE-A933-D7BF9ABB33B0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7142" r="49844" b="36819"/>
          <a:stretch/>
        </p:blipFill>
        <p:spPr>
          <a:xfrm>
            <a:off x="7393907" y="4381879"/>
            <a:ext cx="913574" cy="422007"/>
          </a:xfrm>
          <a:prstGeom prst="rect">
            <a:avLst/>
          </a:prstGeom>
        </p:spPr>
      </p:pic>
      <p:pic>
        <p:nvPicPr>
          <p:cNvPr id="67" name="Imagem 66" descr="Uma imagem contendo desenho&#10;&#10;Descrição gerada automaticamente">
            <a:extLst>
              <a:ext uri="{FF2B5EF4-FFF2-40B4-BE49-F238E27FC236}">
                <a16:creationId xmlns:a16="http://schemas.microsoft.com/office/drawing/2014/main" id="{07E9F097-805D-45D4-80D5-7939B4A7D726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83" y="5985116"/>
            <a:ext cx="1220004" cy="377270"/>
          </a:xfrm>
          <a:prstGeom prst="rect">
            <a:avLst/>
          </a:prstGeom>
        </p:spPr>
      </p:pic>
      <p:pic>
        <p:nvPicPr>
          <p:cNvPr id="69" name="Imagem 68" descr="Logotipo&#10;&#10;Descrição gerada automaticamente">
            <a:extLst>
              <a:ext uri="{FF2B5EF4-FFF2-40B4-BE49-F238E27FC236}">
                <a16:creationId xmlns:a16="http://schemas.microsoft.com/office/drawing/2014/main" id="{3A35210A-22D9-4D45-A7F3-18CE9CF94262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01" y="1123403"/>
            <a:ext cx="886969" cy="632704"/>
          </a:xfrm>
          <a:prstGeom prst="rect">
            <a:avLst/>
          </a:prstGeom>
        </p:spPr>
      </p:pic>
      <p:pic>
        <p:nvPicPr>
          <p:cNvPr id="71" name="Imagem 70" descr="Uma imagem contendo Logotipo&#10;&#10;Descrição gerada automaticamente">
            <a:extLst>
              <a:ext uri="{FF2B5EF4-FFF2-40B4-BE49-F238E27FC236}">
                <a16:creationId xmlns:a16="http://schemas.microsoft.com/office/drawing/2014/main" id="{1645B6A1-31BC-41E3-A2A5-B55B9D037A8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68" y="2402128"/>
            <a:ext cx="960012" cy="652808"/>
          </a:xfrm>
          <a:prstGeom prst="rect">
            <a:avLst/>
          </a:prstGeom>
        </p:spPr>
      </p:pic>
      <p:pic>
        <p:nvPicPr>
          <p:cNvPr id="72" name="Imagem 71">
            <a:extLst>
              <a:ext uri="{FF2B5EF4-FFF2-40B4-BE49-F238E27FC236}">
                <a16:creationId xmlns:a16="http://schemas.microsoft.com/office/drawing/2014/main" id="{ED76722F-C6D2-4B50-B6ED-DBDEA4518469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90" y="3843463"/>
            <a:ext cx="650163" cy="650163"/>
          </a:xfrm>
          <a:prstGeom prst="rect">
            <a:avLst/>
          </a:prstGeom>
        </p:spPr>
      </p:pic>
      <p:pic>
        <p:nvPicPr>
          <p:cNvPr id="73" name="Imagem 72" descr="Uma imagem contendo relógio, placar&#10;&#10;Descrição gerada automaticamente">
            <a:extLst>
              <a:ext uri="{FF2B5EF4-FFF2-40B4-BE49-F238E27FC236}">
                <a16:creationId xmlns:a16="http://schemas.microsoft.com/office/drawing/2014/main" id="{84DC1DDC-28EF-43B6-83DD-A2E6A42908D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95" y="2882179"/>
            <a:ext cx="1224571" cy="335226"/>
          </a:xfrm>
          <a:prstGeom prst="rect">
            <a:avLst/>
          </a:prstGeom>
        </p:spPr>
      </p:pic>
      <p:pic>
        <p:nvPicPr>
          <p:cNvPr id="75" name="Imagem 74" descr="Uma imagem contendo desenho&#10;&#10;Descrição gerada automaticamente">
            <a:extLst>
              <a:ext uri="{FF2B5EF4-FFF2-40B4-BE49-F238E27FC236}">
                <a16:creationId xmlns:a16="http://schemas.microsoft.com/office/drawing/2014/main" id="{0BB24D03-DE78-4292-A98C-3CE0EF820A66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96" y="4105634"/>
            <a:ext cx="578500" cy="241571"/>
          </a:xfrm>
          <a:prstGeom prst="rect">
            <a:avLst/>
          </a:prstGeom>
        </p:spPr>
      </p:pic>
      <p:pic>
        <p:nvPicPr>
          <p:cNvPr id="76" name="Imagem 75" descr="Fundo preto com letras brancas&#10;&#10;Descrição gerada automaticamente">
            <a:extLst>
              <a:ext uri="{FF2B5EF4-FFF2-40B4-BE49-F238E27FC236}">
                <a16:creationId xmlns:a16="http://schemas.microsoft.com/office/drawing/2014/main" id="{33E67427-30F6-4A49-ABC6-918AE977E9F6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927" y="6009616"/>
            <a:ext cx="1317187" cy="373203"/>
          </a:xfrm>
          <a:prstGeom prst="rect">
            <a:avLst/>
          </a:prstGeom>
        </p:spPr>
      </p:pic>
      <p:pic>
        <p:nvPicPr>
          <p:cNvPr id="79" name="Imagem 78" descr="Uma imagem contendo mesa&#10;&#10;Descrição gerada automaticamente">
            <a:extLst>
              <a:ext uri="{FF2B5EF4-FFF2-40B4-BE49-F238E27FC236}">
                <a16:creationId xmlns:a16="http://schemas.microsoft.com/office/drawing/2014/main" id="{E918218F-F04B-4FA9-A5C6-239E4D49DE7F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2" t="36749" r="23490" b="37803"/>
          <a:stretch/>
        </p:blipFill>
        <p:spPr>
          <a:xfrm>
            <a:off x="10802482" y="4841348"/>
            <a:ext cx="964913" cy="258660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FB3EE961-269D-4CF1-B97E-84965755959E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905" y="1168716"/>
            <a:ext cx="1159896" cy="341229"/>
          </a:xfrm>
          <a:prstGeom prst="rect">
            <a:avLst/>
          </a:prstGeom>
        </p:spPr>
      </p:pic>
      <p:pic>
        <p:nvPicPr>
          <p:cNvPr id="83" name="Imagem 82" descr="Logotipo&#10;&#10;Descrição gerada automaticamente">
            <a:extLst>
              <a:ext uri="{FF2B5EF4-FFF2-40B4-BE49-F238E27FC236}">
                <a16:creationId xmlns:a16="http://schemas.microsoft.com/office/drawing/2014/main" id="{7DE24CFD-0FCC-4EF4-B930-2D9C45512BDA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r="21203"/>
          <a:stretch/>
        </p:blipFill>
        <p:spPr>
          <a:xfrm>
            <a:off x="10941381" y="1902865"/>
            <a:ext cx="730761" cy="613479"/>
          </a:xfrm>
          <a:prstGeom prst="rect">
            <a:avLst/>
          </a:prstGeom>
        </p:spPr>
      </p:pic>
      <p:pic>
        <p:nvPicPr>
          <p:cNvPr id="87" name="Imagem 86" descr="Logotipo&#10;&#10;Descrição gerada automaticamente">
            <a:extLst>
              <a:ext uri="{FF2B5EF4-FFF2-40B4-BE49-F238E27FC236}">
                <a16:creationId xmlns:a16="http://schemas.microsoft.com/office/drawing/2014/main" id="{E70C53BF-89EB-4817-ACCC-3CF0F8CFDD29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31971" r="8181" b="31758"/>
          <a:stretch/>
        </p:blipFill>
        <p:spPr>
          <a:xfrm>
            <a:off x="10575740" y="5265413"/>
            <a:ext cx="1396254" cy="593408"/>
          </a:xfrm>
          <a:prstGeom prst="rect">
            <a:avLst/>
          </a:prstGeom>
        </p:spPr>
      </p:pic>
      <p:sp>
        <p:nvSpPr>
          <p:cNvPr id="88" name="CaixaDeTexto 87">
            <a:extLst>
              <a:ext uri="{FF2B5EF4-FFF2-40B4-BE49-F238E27FC236}">
                <a16:creationId xmlns:a16="http://schemas.microsoft.com/office/drawing/2014/main" id="{1186A69C-3F4C-4E21-B0D7-27F6E31AA26D}"/>
              </a:ext>
            </a:extLst>
          </p:cNvPr>
          <p:cNvSpPr txBox="1"/>
          <p:nvPr/>
        </p:nvSpPr>
        <p:spPr>
          <a:xfrm>
            <a:off x="24908" y="92731"/>
            <a:ext cx="1701100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FRAMEWORKS, </a:t>
            </a:r>
            <a:b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LANGUAGES &amp; DATA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4FBB3CA1-8F4B-477D-A975-F21AC643EA63}"/>
              </a:ext>
            </a:extLst>
          </p:cNvPr>
          <p:cNvSpPr txBox="1"/>
          <p:nvPr/>
        </p:nvSpPr>
        <p:spPr>
          <a:xfrm>
            <a:off x="1735369" y="127544"/>
            <a:ext cx="1701099" cy="43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900" b="1" dirty="0">
                <a:solidFill>
                  <a:schemeClr val="bg1"/>
                </a:solidFill>
                <a:cs typeface="Arial" panose="020B0604020202020204" pitchFamily="34" charset="0"/>
              </a:rPr>
              <a:t>INFRASTRUCTURE &amp; </a:t>
            </a:r>
          </a:p>
          <a:p>
            <a:pPr algn="ctr">
              <a:lnSpc>
                <a:spcPct val="130000"/>
              </a:lnSpc>
            </a:pPr>
            <a:r>
              <a:rPr lang="pt-BR" sz="900" b="1" dirty="0">
                <a:solidFill>
                  <a:schemeClr val="bg1"/>
                </a:solidFill>
                <a:cs typeface="Arial" panose="020B0604020202020204" pitchFamily="34" charset="0"/>
              </a:rPr>
              <a:t>DEPLOYMENT &amp; PRODUCTIVITY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E1485169-7A53-4F0B-BC4E-A6C75870F3FE}"/>
              </a:ext>
            </a:extLst>
          </p:cNvPr>
          <p:cNvSpPr txBox="1"/>
          <p:nvPr/>
        </p:nvSpPr>
        <p:spPr>
          <a:xfrm>
            <a:off x="3479207" y="135638"/>
            <a:ext cx="1827598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MONITORING &amp; ANALYTICS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CFF4FEBC-50B7-45E0-BBEE-5B3998D32B39}"/>
              </a:ext>
            </a:extLst>
          </p:cNvPr>
          <p:cNvSpPr txBox="1"/>
          <p:nvPr/>
        </p:nvSpPr>
        <p:spPr>
          <a:xfrm>
            <a:off x="5591829" y="149577"/>
            <a:ext cx="1283232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E-COMMERCE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3D18F72A-B1F8-47F5-89F8-69977F5D1DF8}"/>
              </a:ext>
            </a:extLst>
          </p:cNvPr>
          <p:cNvSpPr txBox="1"/>
          <p:nvPr/>
        </p:nvSpPr>
        <p:spPr>
          <a:xfrm>
            <a:off x="7071018" y="149577"/>
            <a:ext cx="1590731" cy="322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CUSTOMER EXPERIENCE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04ADA3AA-FBFD-4292-A4FA-AF655418548F}"/>
              </a:ext>
            </a:extLst>
          </p:cNvPr>
          <p:cNvSpPr txBox="1"/>
          <p:nvPr/>
        </p:nvSpPr>
        <p:spPr>
          <a:xfrm>
            <a:off x="9189196" y="130696"/>
            <a:ext cx="959945" cy="32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MARTECH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244E0509-CDB7-47F6-88D3-44910AEDE4AA}"/>
              </a:ext>
            </a:extLst>
          </p:cNvPr>
          <p:cNvSpPr txBox="1"/>
          <p:nvPr/>
        </p:nvSpPr>
        <p:spPr>
          <a:xfrm>
            <a:off x="10455589" y="98391"/>
            <a:ext cx="1635300" cy="476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ERP, COMMUNICATION &amp; </a:t>
            </a:r>
          </a:p>
          <a:p>
            <a:pPr algn="ctr">
              <a:lnSpc>
                <a:spcPct val="130000"/>
              </a:lnSpc>
            </a:pPr>
            <a:r>
              <a:rPr lang="pt-BR" sz="1000" b="1" dirty="0">
                <a:solidFill>
                  <a:schemeClr val="bg1"/>
                </a:solidFill>
                <a:cs typeface="Arial" panose="020B0604020202020204" pitchFamily="34" charset="0"/>
              </a:rPr>
              <a:t>PRODUCTIVITY</a:t>
            </a: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7F96DAA5-F048-48B2-AC40-7807F8DE9B63}"/>
              </a:ext>
            </a:extLst>
          </p:cNvPr>
          <p:cNvSpPr/>
          <p:nvPr/>
        </p:nvSpPr>
        <p:spPr>
          <a:xfrm>
            <a:off x="-1986" y="6797039"/>
            <a:ext cx="12191354" cy="753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5" name="Agrupar 104">
            <a:extLst>
              <a:ext uri="{FF2B5EF4-FFF2-40B4-BE49-F238E27FC236}">
                <a16:creationId xmlns:a16="http://schemas.microsoft.com/office/drawing/2014/main" id="{1B1C0D5D-E9D5-4CAB-B47F-7ECE8969C413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106" name="Retângulo 105">
              <a:extLst>
                <a:ext uri="{FF2B5EF4-FFF2-40B4-BE49-F238E27FC236}">
                  <a16:creationId xmlns:a16="http://schemas.microsoft.com/office/drawing/2014/main" id="{861D5DBA-AB1E-45DA-9581-F72EEA0A8AB9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FE82D26B-FA16-4322-8C1E-AFFC29AD42F4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8" name="Retângulo 107">
              <a:extLst>
                <a:ext uri="{FF2B5EF4-FFF2-40B4-BE49-F238E27FC236}">
                  <a16:creationId xmlns:a16="http://schemas.microsoft.com/office/drawing/2014/main" id="{6E2881FE-F752-42E7-A152-5F478C2142C0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9" name="Retângulo 108">
              <a:extLst>
                <a:ext uri="{FF2B5EF4-FFF2-40B4-BE49-F238E27FC236}">
                  <a16:creationId xmlns:a16="http://schemas.microsoft.com/office/drawing/2014/main" id="{30213A1C-C284-4F9E-9B62-C908E6ACE67B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10" name="Imagem 109">
            <a:extLst>
              <a:ext uri="{FF2B5EF4-FFF2-40B4-BE49-F238E27FC236}">
                <a16:creationId xmlns:a16="http://schemas.microsoft.com/office/drawing/2014/main" id="{0E9D764D-F56D-4FCE-8A54-D3D2770ACBAE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b="26121"/>
          <a:stretch/>
        </p:blipFill>
        <p:spPr>
          <a:xfrm>
            <a:off x="5169479" y="2999300"/>
            <a:ext cx="1832720" cy="887166"/>
          </a:xfrm>
          <a:prstGeom prst="rect">
            <a:avLst/>
          </a:prstGeom>
        </p:spPr>
      </p:pic>
      <p:pic>
        <p:nvPicPr>
          <p:cNvPr id="4" name="Imagem 3" descr="Logotipo, Ícone&#10;&#10;Descrição gerada automaticamente">
            <a:extLst>
              <a:ext uri="{FF2B5EF4-FFF2-40B4-BE49-F238E27FC236}">
                <a16:creationId xmlns:a16="http://schemas.microsoft.com/office/drawing/2014/main" id="{8F136E97-218B-4E6E-99D8-A100FB97136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8974" y="3461673"/>
            <a:ext cx="768530" cy="2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6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Mapa&#10;&#10;Descrição gerada automaticamente">
            <a:extLst>
              <a:ext uri="{FF2B5EF4-FFF2-40B4-BE49-F238E27FC236}">
                <a16:creationId xmlns:a16="http://schemas.microsoft.com/office/drawing/2014/main" id="{E18CB2B6-0FEC-4121-A20F-6E24BFE4C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71" y="827653"/>
            <a:ext cx="5482215" cy="5635152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EEB93FB8-1A41-4333-900C-57AC17B82901}"/>
              </a:ext>
            </a:extLst>
          </p:cNvPr>
          <p:cNvSpPr/>
          <p:nvPr/>
        </p:nvSpPr>
        <p:spPr>
          <a:xfrm>
            <a:off x="9639410" y="4288809"/>
            <a:ext cx="2306029" cy="59999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i="1" dirty="0"/>
              <a:t>SÃO JOSÉ DOS PINHAIS / PR</a:t>
            </a:r>
          </a:p>
          <a:p>
            <a:pPr algn="ctr"/>
            <a:r>
              <a:rPr lang="pt-BR" sz="1050" b="1" i="1" dirty="0">
                <a:solidFill>
                  <a:srgbClr val="F7A30F"/>
                </a:solidFill>
              </a:rPr>
              <a:t>11200 m² HEAD OFFICE </a:t>
            </a:r>
            <a:br>
              <a:rPr lang="pt-BR" sz="1050" b="1" i="1" dirty="0">
                <a:solidFill>
                  <a:srgbClr val="F7A30F"/>
                </a:solidFill>
              </a:rPr>
            </a:br>
            <a:r>
              <a:rPr lang="pt-BR" sz="1050" b="1" i="1" dirty="0">
                <a:solidFill>
                  <a:srgbClr val="F7A30F"/>
                </a:solidFill>
              </a:rPr>
              <a:t>AND FACTORY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E4C02E27-82E3-4886-AD3E-3727B01C62D9}"/>
              </a:ext>
            </a:extLst>
          </p:cNvPr>
          <p:cNvSpPr/>
          <p:nvPr/>
        </p:nvSpPr>
        <p:spPr>
          <a:xfrm>
            <a:off x="8939531" y="1300028"/>
            <a:ext cx="1817251" cy="512617"/>
          </a:xfrm>
          <a:prstGeom prst="roundRect">
            <a:avLst>
              <a:gd name="adj" fmla="val 2162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i="1" dirty="0"/>
              <a:t>EUSÉBIO / CE</a:t>
            </a:r>
          </a:p>
          <a:p>
            <a:pPr algn="ctr"/>
            <a:r>
              <a:rPr lang="pt-BR" sz="1050" b="1" i="1" dirty="0">
                <a:solidFill>
                  <a:srgbClr val="F7A30F"/>
                </a:solidFill>
              </a:rPr>
              <a:t>6000 m² FACTORY SITE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D1BE683D-F5BA-4E9F-8819-ADC17B54FAF4}"/>
              </a:ext>
            </a:extLst>
          </p:cNvPr>
          <p:cNvGrpSpPr/>
          <p:nvPr/>
        </p:nvGrpSpPr>
        <p:grpSpPr>
          <a:xfrm>
            <a:off x="9018604" y="4221013"/>
            <a:ext cx="995793" cy="995793"/>
            <a:chOff x="8546406" y="3772831"/>
            <a:chExt cx="995793" cy="995793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95FFDBE3-2A75-4451-831D-807B6D8F0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406" y="3772831"/>
              <a:ext cx="995793" cy="995793"/>
            </a:xfrm>
            <a:prstGeom prst="rect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6A476BA-22E6-4A49-902C-6BF9EE0F4961}"/>
                </a:ext>
              </a:extLst>
            </p:cNvPr>
            <p:cNvSpPr/>
            <p:nvPr/>
          </p:nvSpPr>
          <p:spPr>
            <a:xfrm>
              <a:off x="8768581" y="3853827"/>
              <a:ext cx="551442" cy="551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3B04CF3C-EB42-46DE-84BB-FAF21A88E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" t="23537" r="8792" b="20707"/>
            <a:stretch/>
          </p:blipFill>
          <p:spPr>
            <a:xfrm>
              <a:off x="8800425" y="3966145"/>
              <a:ext cx="487754" cy="326805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C0890EA-A948-437A-AB05-87FAD77DE987}"/>
              </a:ext>
            </a:extLst>
          </p:cNvPr>
          <p:cNvGrpSpPr/>
          <p:nvPr/>
        </p:nvGrpSpPr>
        <p:grpSpPr>
          <a:xfrm>
            <a:off x="10448717" y="1263391"/>
            <a:ext cx="995793" cy="995793"/>
            <a:chOff x="8546406" y="3772831"/>
            <a:chExt cx="995793" cy="995793"/>
          </a:xfrm>
        </p:grpSpPr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00F0E904-9AB1-475D-9E85-195789A8D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406" y="3772831"/>
              <a:ext cx="995793" cy="995793"/>
            </a:xfrm>
            <a:prstGeom prst="rect">
              <a:avLst/>
            </a:prstGeom>
          </p:spPr>
        </p:pic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DFF7586E-67FC-47FE-AEF3-10482046EABD}"/>
                </a:ext>
              </a:extLst>
            </p:cNvPr>
            <p:cNvSpPr/>
            <p:nvPr/>
          </p:nvSpPr>
          <p:spPr>
            <a:xfrm>
              <a:off x="8768581" y="3853827"/>
              <a:ext cx="551442" cy="551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4" name="Imagem 43">
              <a:extLst>
                <a:ext uri="{FF2B5EF4-FFF2-40B4-BE49-F238E27FC236}">
                  <a16:creationId xmlns:a16="http://schemas.microsoft.com/office/drawing/2014/main" id="{B3591462-2491-4670-B9CA-B5A3A3A19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3" t="23537" r="8792" b="20707"/>
            <a:stretch/>
          </p:blipFill>
          <p:spPr>
            <a:xfrm>
              <a:off x="8800425" y="3966145"/>
              <a:ext cx="487754" cy="326805"/>
            </a:xfrm>
            <a:prstGeom prst="rect">
              <a:avLst/>
            </a:prstGeom>
          </p:spPr>
        </p:pic>
      </p:grpSp>
      <p:pic>
        <p:nvPicPr>
          <p:cNvPr id="12" name="Imagem 11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F8BC5FDB-1EBB-4387-9007-70D66606F3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6653D55-22B3-4594-9FDF-7BB029D26CA4}"/>
              </a:ext>
            </a:extLst>
          </p:cNvPr>
          <p:cNvSpPr/>
          <p:nvPr/>
        </p:nvSpPr>
        <p:spPr>
          <a:xfrm>
            <a:off x="433730" y="1641585"/>
            <a:ext cx="4988343" cy="5265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DF15128-B7C4-45F5-B3D0-3ABCFB1883D4}"/>
              </a:ext>
            </a:extLst>
          </p:cNvPr>
          <p:cNvSpPr txBox="1"/>
          <p:nvPr/>
        </p:nvSpPr>
        <p:spPr>
          <a:xfrm>
            <a:off x="993509" y="1909974"/>
            <a:ext cx="175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2 Fábricas no Brasil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1249A7A-ED8C-475D-A7AE-E9AA750A19F4}"/>
              </a:ext>
            </a:extLst>
          </p:cNvPr>
          <p:cNvSpPr txBox="1"/>
          <p:nvPr/>
        </p:nvSpPr>
        <p:spPr>
          <a:xfrm>
            <a:off x="993509" y="2551230"/>
            <a:ext cx="4448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Capital 100% nacional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FA8B13D-5104-4981-9B95-694E85D17549}"/>
              </a:ext>
            </a:extLst>
          </p:cNvPr>
          <p:cNvSpPr txBox="1"/>
          <p:nvPr/>
        </p:nvSpPr>
        <p:spPr>
          <a:xfrm>
            <a:off x="1013136" y="3775866"/>
            <a:ext cx="440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Marca líder na categoria de Lavadoras de Alta Pressão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3D9ABA3C-1A13-42AD-B28B-D146E4E1FDF3}"/>
              </a:ext>
            </a:extLst>
          </p:cNvPr>
          <p:cNvSpPr txBox="1"/>
          <p:nvPr/>
        </p:nvSpPr>
        <p:spPr>
          <a:xfrm>
            <a:off x="353975" y="256487"/>
            <a:ext cx="6023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UMA MARCA FORTE COM </a:t>
            </a:r>
            <a:b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pt-BR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GRANDES RESULTADOS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891315B-8C8E-4434-BB90-47045100A823}"/>
              </a:ext>
            </a:extLst>
          </p:cNvPr>
          <p:cNvSpPr txBox="1"/>
          <p:nvPr/>
        </p:nvSpPr>
        <p:spPr>
          <a:xfrm>
            <a:off x="1000884" y="3192486"/>
            <a:ext cx="444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+700 postos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de Serviço Autorizado</a:t>
            </a:r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491DF315-B348-4643-8B3B-791264C34B75}"/>
              </a:ext>
            </a:extLst>
          </p:cNvPr>
          <p:cNvCxnSpPr/>
          <p:nvPr/>
        </p:nvCxnSpPr>
        <p:spPr>
          <a:xfrm>
            <a:off x="433729" y="1433841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504D5120-1001-4948-BE2E-F16ACA6BE2EB}"/>
              </a:ext>
            </a:extLst>
          </p:cNvPr>
          <p:cNvSpPr/>
          <p:nvPr/>
        </p:nvSpPr>
        <p:spPr>
          <a:xfrm>
            <a:off x="677200" y="2056689"/>
            <a:ext cx="106680" cy="106680"/>
          </a:xfrm>
          <a:prstGeom prst="rect">
            <a:avLst/>
          </a:prstGeom>
          <a:solidFill>
            <a:srgbClr val="58B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DF3379C3-4081-41D6-9666-32ADCFC92CE5}"/>
              </a:ext>
            </a:extLst>
          </p:cNvPr>
          <p:cNvSpPr/>
          <p:nvPr/>
        </p:nvSpPr>
        <p:spPr>
          <a:xfrm>
            <a:off x="677200" y="2707044"/>
            <a:ext cx="106680" cy="106680"/>
          </a:xfrm>
          <a:prstGeom prst="rect">
            <a:avLst/>
          </a:prstGeom>
          <a:solidFill>
            <a:srgbClr val="D50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2983DC39-DBF6-48B4-BD27-72FEE25BCCAC}"/>
              </a:ext>
            </a:extLst>
          </p:cNvPr>
          <p:cNvSpPr/>
          <p:nvPr/>
        </p:nvSpPr>
        <p:spPr>
          <a:xfrm>
            <a:off x="677200" y="3339201"/>
            <a:ext cx="106680" cy="106680"/>
          </a:xfrm>
          <a:prstGeom prst="rect">
            <a:avLst/>
          </a:prstGeom>
          <a:solidFill>
            <a:srgbClr val="FF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0E4C0F5B-F9DF-4CB9-8E5F-4AF97FA5A4A5}"/>
              </a:ext>
            </a:extLst>
          </p:cNvPr>
          <p:cNvSpPr/>
          <p:nvPr/>
        </p:nvSpPr>
        <p:spPr>
          <a:xfrm>
            <a:off x="677200" y="3942136"/>
            <a:ext cx="106680" cy="106680"/>
          </a:xfrm>
          <a:prstGeom prst="rect">
            <a:avLst/>
          </a:prstGeom>
          <a:solidFill>
            <a:srgbClr val="A3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0416083-A027-4BC3-8167-B8B0320B4FBC}"/>
              </a:ext>
            </a:extLst>
          </p:cNvPr>
          <p:cNvSpPr txBox="1"/>
          <p:nvPr/>
        </p:nvSpPr>
        <p:spPr>
          <a:xfrm>
            <a:off x="993509" y="4588806"/>
            <a:ext cx="4455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WAP é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Top of Mind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certificada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com o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Selo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RA 1000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Reclame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Aqui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Great Place to Work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EFEAA91B-4AF8-4690-A810-13414C48C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0" y="5677934"/>
            <a:ext cx="891654" cy="891653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72A23BD8-0691-4BBB-9F26-20CCD3116D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r="50000"/>
          <a:stretch/>
        </p:blipFill>
        <p:spPr>
          <a:xfrm>
            <a:off x="4372165" y="5693755"/>
            <a:ext cx="556283" cy="902305"/>
          </a:xfrm>
          <a:prstGeom prst="rect">
            <a:avLst/>
          </a:prstGeom>
        </p:spPr>
      </p:pic>
      <p:pic>
        <p:nvPicPr>
          <p:cNvPr id="37" name="Imagem 36" descr="Uma imagem contendo desenho&#10;&#10;Descrição gerada automaticamente">
            <a:extLst>
              <a:ext uri="{FF2B5EF4-FFF2-40B4-BE49-F238E27FC236}">
                <a16:creationId xmlns:a16="http://schemas.microsoft.com/office/drawing/2014/main" id="{6F48CB86-7F53-4200-A44F-4277CB7C65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334" y="5759146"/>
            <a:ext cx="1353293" cy="703659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57D02375-0475-413B-9758-F4A07F294B73}"/>
              </a:ext>
            </a:extLst>
          </p:cNvPr>
          <p:cNvSpPr/>
          <p:nvPr/>
        </p:nvSpPr>
        <p:spPr>
          <a:xfrm>
            <a:off x="677200" y="4716291"/>
            <a:ext cx="106680" cy="1066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294617FF-5E0E-4085-A65B-140FDCFD8456}"/>
              </a:ext>
            </a:extLst>
          </p:cNvPr>
          <p:cNvCxnSpPr>
            <a:cxnSpLocks/>
          </p:cNvCxnSpPr>
          <p:nvPr/>
        </p:nvCxnSpPr>
        <p:spPr>
          <a:xfrm>
            <a:off x="533783" y="5473406"/>
            <a:ext cx="4740155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11620F98-6A88-425E-9F35-08F24A95261F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AB298AA7-CE7B-41BA-A043-B6B84FC30204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CBA96B4-7FFF-4634-A8CA-D421FAF44D27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B34728AF-5FF9-4873-8F92-7CCE41124421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A438D8F2-CC40-4DC7-B357-2B957B20639E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" name="Imagem 2" descr="Pessoa em pé com as mãos&#10;&#10;Descrição gerada automaticamente">
            <a:extLst>
              <a:ext uri="{FF2B5EF4-FFF2-40B4-BE49-F238E27FC236}">
                <a16:creationId xmlns:a16="http://schemas.microsoft.com/office/drawing/2014/main" id="{E622918E-E932-4C3A-9A4A-F92E80D6FB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00" y="1331054"/>
            <a:ext cx="2201612" cy="54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jovem, criança, pequeno&#10;&#10;Descrição gerada automaticamente">
            <a:extLst>
              <a:ext uri="{FF2B5EF4-FFF2-40B4-BE49-F238E27FC236}">
                <a16:creationId xmlns:a16="http://schemas.microsoft.com/office/drawing/2014/main" id="{07F9C066-548B-4B86-B683-75D8D646E3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9" r="24666"/>
          <a:stretch/>
        </p:blipFill>
        <p:spPr>
          <a:xfrm>
            <a:off x="-9780" y="-1"/>
            <a:ext cx="6124856" cy="687822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93733F4-D6B9-4306-B46A-B2A63EC8C469}"/>
              </a:ext>
            </a:extLst>
          </p:cNvPr>
          <p:cNvSpPr/>
          <p:nvPr/>
        </p:nvSpPr>
        <p:spPr>
          <a:xfrm>
            <a:off x="6091728" y="0"/>
            <a:ext cx="61002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Título 1">
            <a:extLst>
              <a:ext uri="{FF2B5EF4-FFF2-40B4-BE49-F238E27FC236}">
                <a16:creationId xmlns:a16="http://schemas.microsoft.com/office/drawing/2014/main" id="{6F032E7B-158C-4A55-BF67-38DB2ECAAEAB}"/>
              </a:ext>
            </a:extLst>
          </p:cNvPr>
          <p:cNvSpPr txBox="1">
            <a:spLocks/>
          </p:cNvSpPr>
          <p:nvPr/>
        </p:nvSpPr>
        <p:spPr>
          <a:xfrm>
            <a:off x="7204416" y="2326484"/>
            <a:ext cx="3882340" cy="349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Uni Sans Bold" panose="020B0402020203020204" pitchFamily="34" charset="0"/>
                <a:cs typeface="Arial" panose="020B0604020202020204" pitchFamily="34" charset="0"/>
              </a:rPr>
              <a:t>NOSSO PROPÓSITO</a:t>
            </a:r>
          </a:p>
        </p:txBody>
      </p:sp>
      <p:sp>
        <p:nvSpPr>
          <p:cNvPr id="49" name="Título 1">
            <a:extLst>
              <a:ext uri="{FF2B5EF4-FFF2-40B4-BE49-F238E27FC236}">
                <a16:creationId xmlns:a16="http://schemas.microsoft.com/office/drawing/2014/main" id="{DECADF55-C6F1-440F-9993-C1846E4A0FB7}"/>
              </a:ext>
            </a:extLst>
          </p:cNvPr>
          <p:cNvSpPr txBox="1">
            <a:spLocks/>
          </p:cNvSpPr>
          <p:nvPr/>
        </p:nvSpPr>
        <p:spPr>
          <a:xfrm>
            <a:off x="6149617" y="3159365"/>
            <a:ext cx="3737800" cy="569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2200" i="1" dirty="0">
                <a:solidFill>
                  <a:srgbClr val="666666"/>
                </a:solidFill>
                <a:latin typeface="InterFace" panose="020B0503030203020204" pitchFamily="34" charset="0"/>
              </a:rPr>
              <a:t>Desenvolver soluções</a:t>
            </a: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E0C523CC-810B-4A3D-AEDE-FD3A130F71B5}"/>
              </a:ext>
            </a:extLst>
          </p:cNvPr>
          <p:cNvSpPr txBox="1">
            <a:spLocks/>
          </p:cNvSpPr>
          <p:nvPr/>
        </p:nvSpPr>
        <p:spPr>
          <a:xfrm>
            <a:off x="6818095" y="4253413"/>
            <a:ext cx="2013676" cy="510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20000"/>
              </a:lnSpc>
              <a:spcBef>
                <a:spcPct val="0"/>
              </a:spcBef>
              <a:buNone/>
              <a:defRPr sz="2400" i="1">
                <a:solidFill>
                  <a:srgbClr val="666666"/>
                </a:solidFill>
                <a:latin typeface="UniSansBookItal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00B0F0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cuidado</a:t>
            </a:r>
            <a:endParaRPr lang="pt-BR" sz="3600" b="1" dirty="0">
              <a:solidFill>
                <a:srgbClr val="92D050"/>
              </a:solidFill>
              <a:latin typeface="InterFace" panose="020B0503030203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DEEB54D0-A4B9-4478-B4DD-A8D1D383C48F}"/>
              </a:ext>
            </a:extLst>
          </p:cNvPr>
          <p:cNvSpPr txBox="1">
            <a:spLocks/>
          </p:cNvSpPr>
          <p:nvPr/>
        </p:nvSpPr>
        <p:spPr>
          <a:xfrm>
            <a:off x="7025627" y="4795027"/>
            <a:ext cx="4200924" cy="594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20000"/>
              </a:lnSpc>
              <a:spcBef>
                <a:spcPct val="0"/>
              </a:spcBef>
              <a:buNone/>
              <a:defRPr sz="2400" i="1">
                <a:solidFill>
                  <a:srgbClr val="666666"/>
                </a:solidFill>
                <a:latin typeface="UniSansBookItal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pt-BR" dirty="0">
                <a:latin typeface="InterFace" panose="020B0503030203020204" pitchFamily="34" charset="0"/>
                <a:cs typeface="Arial" panose="020B0604020202020204" pitchFamily="34" charset="0"/>
              </a:rPr>
              <a:t>para as pessoas. Todos os dias.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1DACB123-A5E0-423E-BBEE-E77D15C5048C}"/>
              </a:ext>
            </a:extLst>
          </p:cNvPr>
          <p:cNvSpPr txBox="1">
            <a:spLocks/>
          </p:cNvSpPr>
          <p:nvPr/>
        </p:nvSpPr>
        <p:spPr>
          <a:xfrm>
            <a:off x="6792766" y="3697084"/>
            <a:ext cx="2327479" cy="569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t-BR" sz="2400" i="1" dirty="0">
                <a:solidFill>
                  <a:srgbClr val="666666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para trazer mais</a:t>
            </a:r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B30399F2-DA8F-4898-8540-D37F868311E0}"/>
              </a:ext>
            </a:extLst>
          </p:cNvPr>
          <p:cNvSpPr txBox="1">
            <a:spLocks/>
          </p:cNvSpPr>
          <p:nvPr/>
        </p:nvSpPr>
        <p:spPr>
          <a:xfrm>
            <a:off x="9010732" y="3104373"/>
            <a:ext cx="2776748" cy="569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3600" i="0">
                <a:solidFill>
                  <a:srgbClr val="ED415A"/>
                </a:solidFill>
                <a:latin typeface="UniSansBoldItal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pt-BR" b="1" i="1" dirty="0">
                <a:solidFill>
                  <a:srgbClr val="FFC000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inovadoras</a:t>
            </a:r>
          </a:p>
        </p:txBody>
      </p:sp>
      <p:sp>
        <p:nvSpPr>
          <p:cNvPr id="54" name="Título 1">
            <a:extLst>
              <a:ext uri="{FF2B5EF4-FFF2-40B4-BE49-F238E27FC236}">
                <a16:creationId xmlns:a16="http://schemas.microsoft.com/office/drawing/2014/main" id="{839CB71C-9266-4513-9126-A79DF5381E0A}"/>
              </a:ext>
            </a:extLst>
          </p:cNvPr>
          <p:cNvSpPr txBox="1">
            <a:spLocks/>
          </p:cNvSpPr>
          <p:nvPr/>
        </p:nvSpPr>
        <p:spPr>
          <a:xfrm>
            <a:off x="8863629" y="4232267"/>
            <a:ext cx="2470800" cy="510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20000"/>
              </a:lnSpc>
              <a:spcBef>
                <a:spcPct val="0"/>
              </a:spcBef>
              <a:buNone/>
              <a:defRPr sz="2400" i="1">
                <a:solidFill>
                  <a:srgbClr val="666666"/>
                </a:solidFill>
                <a:latin typeface="UniSansBookItal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92D050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economia</a:t>
            </a:r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2ABF21E9-9844-4558-B118-2C1BB04BA217}"/>
              </a:ext>
            </a:extLst>
          </p:cNvPr>
          <p:cNvSpPr txBox="1">
            <a:spLocks/>
          </p:cNvSpPr>
          <p:nvPr/>
        </p:nvSpPr>
        <p:spPr>
          <a:xfrm>
            <a:off x="8471117" y="4230168"/>
            <a:ext cx="709900" cy="594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20000"/>
              </a:lnSpc>
              <a:spcBef>
                <a:spcPct val="0"/>
              </a:spcBef>
              <a:buNone/>
              <a:defRPr sz="2400" i="1">
                <a:solidFill>
                  <a:srgbClr val="666666"/>
                </a:solidFill>
                <a:latin typeface="UniSansBookItal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pt-BR" dirty="0">
                <a:latin typeface="InterFace" panose="020B0503030203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6A2D208E-5EE2-4B45-93D0-EC2C06DD2398}"/>
              </a:ext>
            </a:extLst>
          </p:cNvPr>
          <p:cNvSpPr txBox="1">
            <a:spLocks/>
          </p:cNvSpPr>
          <p:nvPr/>
        </p:nvSpPr>
        <p:spPr>
          <a:xfrm>
            <a:off x="8764110" y="3670582"/>
            <a:ext cx="2717422" cy="510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120000"/>
              </a:lnSpc>
              <a:spcBef>
                <a:spcPct val="0"/>
              </a:spcBef>
              <a:buNone/>
              <a:defRPr sz="2400" i="1">
                <a:solidFill>
                  <a:srgbClr val="666666"/>
                </a:solidFill>
                <a:latin typeface="UniSansBookItalic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ED415A"/>
                </a:solidFill>
                <a:latin typeface="InterFace" panose="020B0503030203020204" pitchFamily="34" charset="0"/>
                <a:cs typeface="Arial" panose="020B0604020202020204" pitchFamily="34" charset="0"/>
              </a:rPr>
              <a:t>bem-estar, </a:t>
            </a:r>
            <a:endParaRPr lang="pt-BR" sz="3600" b="1" dirty="0">
              <a:solidFill>
                <a:srgbClr val="92D050"/>
              </a:solidFill>
              <a:latin typeface="InterFace" panose="020B05030302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5575F084-F327-4B30-8A13-17E5EF8BD790}"/>
              </a:ext>
            </a:extLst>
          </p:cNvPr>
          <p:cNvCxnSpPr/>
          <p:nvPr/>
        </p:nvCxnSpPr>
        <p:spPr>
          <a:xfrm>
            <a:off x="7504258" y="2775559"/>
            <a:ext cx="332056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C841D70E-B80A-4070-A89F-131C566D6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E6C67B2-330A-4332-8753-E4543F58BC96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9C0A298-5653-4CE7-866A-753B24E495BC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10C0C8B-42AF-4E27-A75A-26E07C89C94B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9642784B-4530-4799-A6DC-AB08F2D08D57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6F7E152-25A4-4BEE-AF66-1BB110381519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594575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essoa, no interior, mulher, mesa&#10;&#10;Descrição gerada automaticamente">
            <a:extLst>
              <a:ext uri="{FF2B5EF4-FFF2-40B4-BE49-F238E27FC236}">
                <a16:creationId xmlns:a16="http://schemas.microsoft.com/office/drawing/2014/main" id="{859541A5-DCA3-4F4A-9E24-27350E633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r="18810"/>
          <a:stretch/>
        </p:blipFill>
        <p:spPr>
          <a:xfrm>
            <a:off x="-694" y="0"/>
            <a:ext cx="6124607" cy="6858000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9CD8AF2B-904F-4369-8167-A67336579DEC}"/>
              </a:ext>
            </a:extLst>
          </p:cNvPr>
          <p:cNvSpPr/>
          <p:nvPr/>
        </p:nvSpPr>
        <p:spPr>
          <a:xfrm>
            <a:off x="6554675" y="1634208"/>
            <a:ext cx="5466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PRESENÇA EXPRESSIVA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NAS PLATAFORMAS DIGITAIS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  <a:sym typeface="Arial"/>
              </a:rPr>
              <a:t>E GRANDES REDES VAREJISTAS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F401967-6D71-4912-B79A-75BD68C1094C}"/>
              </a:ext>
            </a:extLst>
          </p:cNvPr>
          <p:cNvSpPr/>
          <p:nvPr/>
        </p:nvSpPr>
        <p:spPr>
          <a:xfrm>
            <a:off x="6554674" y="3741254"/>
            <a:ext cx="5390765" cy="180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  <a:buSzPts val="1200"/>
            </a:pP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Os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principais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canais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de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distribuição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são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grandes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e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médias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redes de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varejo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no Brasil,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os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maiores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Marketplaces, sellers, redes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especializadas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e </a:t>
            </a:r>
            <a:r>
              <a:rPr lang="en-US" sz="1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generalistas</a:t>
            </a:r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  <a:endParaRPr lang="en-US" sz="19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" name="Imagem 1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F5087449-2C3D-4687-BFEC-588918A67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62233A4A-3414-4B79-9703-DBCBE1355BF3}"/>
              </a:ext>
            </a:extLst>
          </p:cNvPr>
          <p:cNvCxnSpPr>
            <a:cxnSpLocks/>
          </p:cNvCxnSpPr>
          <p:nvPr/>
        </p:nvCxnSpPr>
        <p:spPr>
          <a:xfrm flipH="1">
            <a:off x="6655442" y="3420320"/>
            <a:ext cx="2164466" cy="0"/>
          </a:xfrm>
          <a:prstGeom prst="line">
            <a:avLst/>
          </a:prstGeom>
          <a:ln w="76200">
            <a:solidFill>
              <a:srgbClr val="F6C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D37D96F-36C8-49A1-87E9-1A3C4E039DC7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D62F3C85-B183-4094-B1E8-33A02745D357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E99AF58F-A4D5-4303-B6E2-AA7EC3101CC2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9D685D59-03BE-44AA-B253-E149541CD456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4256157-2355-486A-AC5F-74041D8AFBF7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03178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3E9FA0F7-2B6B-4FB1-9368-A89A7D24F2FD}"/>
              </a:ext>
            </a:extLst>
          </p:cNvPr>
          <p:cNvSpPr/>
          <p:nvPr/>
        </p:nvSpPr>
        <p:spPr>
          <a:xfrm>
            <a:off x="5721" y="0"/>
            <a:ext cx="12192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m 12" descr="Uma imagem contendo cartão de visita&#10;&#10;Descrição gerada automaticamente">
            <a:extLst>
              <a:ext uri="{FF2B5EF4-FFF2-40B4-BE49-F238E27FC236}">
                <a16:creationId xmlns:a16="http://schemas.microsoft.com/office/drawing/2014/main" id="{6D70DD7F-CF53-40C1-8AF6-94E12A2AAA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914" r="1188" b="10631"/>
          <a:stretch/>
        </p:blipFill>
        <p:spPr>
          <a:xfrm>
            <a:off x="15173" y="5278056"/>
            <a:ext cx="12192001" cy="1600176"/>
          </a:xfrm>
          <a:prstGeom prst="rect">
            <a:avLst/>
          </a:prstGeom>
        </p:spPr>
      </p:pic>
      <p:pic>
        <p:nvPicPr>
          <p:cNvPr id="29" name="Imagem 28" descr="Uma imagem contendo laranja, pequeno, mesa, plástico&#10;&#10;Descrição gerada automaticamente">
            <a:extLst>
              <a:ext uri="{FF2B5EF4-FFF2-40B4-BE49-F238E27FC236}">
                <a16:creationId xmlns:a16="http://schemas.microsoft.com/office/drawing/2014/main" id="{41121027-ED06-43AC-8D3F-C64A0AA61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11" y="3710420"/>
            <a:ext cx="2367724" cy="2367724"/>
          </a:xfrm>
          <a:prstGeom prst="rect">
            <a:avLst/>
          </a:prstGeom>
        </p:spPr>
      </p:pic>
      <p:pic>
        <p:nvPicPr>
          <p:cNvPr id="19" name="Imagem 18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E8F53478-B0A2-4C09-AEBF-929949507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2" y="1804585"/>
            <a:ext cx="5156953" cy="515695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B03B96E5-C980-40C8-9E1A-888469685DBE}"/>
              </a:ext>
            </a:extLst>
          </p:cNvPr>
          <p:cNvSpPr txBox="1"/>
          <p:nvPr/>
        </p:nvSpPr>
        <p:spPr>
          <a:xfrm>
            <a:off x="351982" y="566461"/>
            <a:ext cx="6495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MIX VARIADO DE PRODUTOS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F097220D-09A1-4E26-AFDC-81ECE64CB10F}"/>
              </a:ext>
            </a:extLst>
          </p:cNvPr>
          <p:cNvGrpSpPr/>
          <p:nvPr/>
        </p:nvGrpSpPr>
        <p:grpSpPr>
          <a:xfrm>
            <a:off x="8879597" y="1423107"/>
            <a:ext cx="1166433" cy="4589867"/>
            <a:chOff x="10054776" y="1566875"/>
            <a:chExt cx="1242873" cy="4890654"/>
          </a:xfrm>
        </p:grpSpPr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69A5EDEE-A2D5-4B9E-B575-1A4DFC018387}"/>
                </a:ext>
              </a:extLst>
            </p:cNvPr>
            <p:cNvSpPr/>
            <p:nvPr/>
          </p:nvSpPr>
          <p:spPr>
            <a:xfrm>
              <a:off x="10216508" y="5977525"/>
              <a:ext cx="995085" cy="263251"/>
            </a:xfrm>
            <a:prstGeom prst="roundRect">
              <a:avLst>
                <a:gd name="adj" fmla="val 43911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2A1C98E9-F255-4FAC-AFC0-C6FC934E0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59" r="38228"/>
            <a:stretch/>
          </p:blipFill>
          <p:spPr>
            <a:xfrm>
              <a:off x="10054776" y="1566875"/>
              <a:ext cx="1242873" cy="4890654"/>
            </a:xfrm>
            <a:prstGeom prst="rect">
              <a:avLst/>
            </a:prstGeom>
          </p:spPr>
        </p:pic>
      </p:grpSp>
      <p:pic>
        <p:nvPicPr>
          <p:cNvPr id="6" name="Imagem 5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D2FC4828-DCC3-461B-8C1B-E36FF8E62A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grpSp>
        <p:nvGrpSpPr>
          <p:cNvPr id="53" name="Agrupar 52">
            <a:extLst>
              <a:ext uri="{FF2B5EF4-FFF2-40B4-BE49-F238E27FC236}">
                <a16:creationId xmlns:a16="http://schemas.microsoft.com/office/drawing/2014/main" id="{C4CF08A1-8494-45BC-8BEA-EA2D2E70966D}"/>
              </a:ext>
            </a:extLst>
          </p:cNvPr>
          <p:cNvGrpSpPr/>
          <p:nvPr/>
        </p:nvGrpSpPr>
        <p:grpSpPr>
          <a:xfrm>
            <a:off x="0" y="6752232"/>
            <a:ext cx="12210905" cy="126000"/>
            <a:chOff x="-9453" y="6701432"/>
            <a:chExt cx="12210905" cy="126000"/>
          </a:xfrm>
        </p:grpSpPr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458D1DAF-5205-42AC-9ADA-265F401CAF3D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87335E8F-CD3A-43BD-A2A0-F27F679E6759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DA81DC92-F607-41F7-891C-7BC15F83884C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3522A3B5-CC45-43C0-8BF0-8267ADF6FE02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7A2794CD-896F-4C5D-9E3D-0FF7768D1D92}"/>
              </a:ext>
            </a:extLst>
          </p:cNvPr>
          <p:cNvCxnSpPr/>
          <p:nvPr/>
        </p:nvCxnSpPr>
        <p:spPr>
          <a:xfrm>
            <a:off x="444633" y="1194455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Aspirador de pó no chão&#10;&#10;Descrição gerada automaticamente com confiança média">
            <a:extLst>
              <a:ext uri="{FF2B5EF4-FFF2-40B4-BE49-F238E27FC236}">
                <a16:creationId xmlns:a16="http://schemas.microsoft.com/office/drawing/2014/main" id="{D5C2C7B0-4D73-4FEE-A350-4A46ADF63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35" y="3603685"/>
            <a:ext cx="2642676" cy="2642676"/>
          </a:xfrm>
          <a:prstGeom prst="rect">
            <a:avLst/>
          </a:prstGeom>
        </p:spPr>
      </p:pic>
      <p:pic>
        <p:nvPicPr>
          <p:cNvPr id="17" name="Imagem 16" descr="Ventilador com fundo preto&#10;&#10;Descrição gerada automaticamente com confiança média">
            <a:extLst>
              <a:ext uri="{FF2B5EF4-FFF2-40B4-BE49-F238E27FC236}">
                <a16:creationId xmlns:a16="http://schemas.microsoft.com/office/drawing/2014/main" id="{15B58E5F-932C-4ADA-AB37-AE691A3AF7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2" y="4018316"/>
            <a:ext cx="1994658" cy="19946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E06166-AA2F-4D71-9DAE-7872DFAE9C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2" y="4658299"/>
            <a:ext cx="1567073" cy="1567073"/>
          </a:xfrm>
          <a:prstGeom prst="rect">
            <a:avLst/>
          </a:prstGeom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FBE8C32C-B704-4394-9186-C966DC44A6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3" y="2033953"/>
            <a:ext cx="4126651" cy="4126651"/>
          </a:xfrm>
          <a:prstGeom prst="rect">
            <a:avLst/>
          </a:prstGeom>
        </p:spPr>
      </p:pic>
      <p:pic>
        <p:nvPicPr>
          <p:cNvPr id="21" name="Imagem 20" descr="Em preto e branco&#10;&#10;Descrição gerada automaticamente">
            <a:extLst>
              <a:ext uri="{FF2B5EF4-FFF2-40B4-BE49-F238E27FC236}">
                <a16:creationId xmlns:a16="http://schemas.microsoft.com/office/drawing/2014/main" id="{C9757684-525C-4920-BDD9-B478EBD42A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" y="5247961"/>
            <a:ext cx="1787392" cy="1787392"/>
          </a:xfrm>
          <a:prstGeom prst="rect">
            <a:avLst/>
          </a:prstGeom>
        </p:spPr>
      </p:pic>
      <p:pic>
        <p:nvPicPr>
          <p:cNvPr id="4" name="Imagem 3" descr="Uma imagem contendo objeto, escova de dentes, segurando, mesa&#10;&#10;Descrição gerada automaticamente">
            <a:extLst>
              <a:ext uri="{FF2B5EF4-FFF2-40B4-BE49-F238E27FC236}">
                <a16:creationId xmlns:a16="http://schemas.microsoft.com/office/drawing/2014/main" id="{B8E514DB-B723-4411-89D8-26B8BCF19CF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1" t="3657" r="34235" b="4476"/>
          <a:stretch/>
        </p:blipFill>
        <p:spPr>
          <a:xfrm>
            <a:off x="7904006" y="1379467"/>
            <a:ext cx="1747145" cy="5104390"/>
          </a:xfrm>
          <a:prstGeom prst="rect">
            <a:avLst/>
          </a:prstGeom>
        </p:spPr>
      </p:pic>
      <p:pic>
        <p:nvPicPr>
          <p:cNvPr id="24" name="Imagem 23" descr="Uma imagem contendo azul, mesa, monitor, diferente&#10;&#10;Descrição gerada automaticamente">
            <a:extLst>
              <a:ext uri="{FF2B5EF4-FFF2-40B4-BE49-F238E27FC236}">
                <a16:creationId xmlns:a16="http://schemas.microsoft.com/office/drawing/2014/main" id="{01538DA8-DC95-4FE7-A490-B0131E0AD5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065" y="4414968"/>
            <a:ext cx="1600176" cy="1600176"/>
          </a:xfrm>
          <a:prstGeom prst="rect">
            <a:avLst/>
          </a:prstGeom>
        </p:spPr>
      </p:pic>
      <p:pic>
        <p:nvPicPr>
          <p:cNvPr id="27" name="Imagem 26" descr="Uma imagem contendo mesa, pequeno, segurando, escova de dentes&#10;&#10;Descrição gerada automaticamente">
            <a:extLst>
              <a:ext uri="{FF2B5EF4-FFF2-40B4-BE49-F238E27FC236}">
                <a16:creationId xmlns:a16="http://schemas.microsoft.com/office/drawing/2014/main" id="{2127128B-39FF-4DA6-9DF8-D3DBA84272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83" y="1962900"/>
            <a:ext cx="4789332" cy="4789332"/>
          </a:xfrm>
          <a:prstGeom prst="rect">
            <a:avLst/>
          </a:prstGeom>
        </p:spPr>
      </p:pic>
      <p:pic>
        <p:nvPicPr>
          <p:cNvPr id="8" name="Imagem 7" descr="Uma imagem contendo tábua&#10;&#10;Descrição gerada automaticamente">
            <a:extLst>
              <a:ext uri="{FF2B5EF4-FFF2-40B4-BE49-F238E27FC236}">
                <a16:creationId xmlns:a16="http://schemas.microsoft.com/office/drawing/2014/main" id="{2B998DAD-A057-47EF-A660-02DD9A8868A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37" y="2916501"/>
            <a:ext cx="3533800" cy="3533800"/>
          </a:xfrm>
          <a:prstGeom prst="rect">
            <a:avLst/>
          </a:prstGeom>
        </p:spPr>
      </p:pic>
      <p:pic>
        <p:nvPicPr>
          <p:cNvPr id="11" name="Imagem 10" descr="Garrafa de plástico&#10;&#10;Descrição gerada automaticamente com confiança média">
            <a:extLst>
              <a:ext uri="{FF2B5EF4-FFF2-40B4-BE49-F238E27FC236}">
                <a16:creationId xmlns:a16="http://schemas.microsoft.com/office/drawing/2014/main" id="{EB2548B0-0609-459B-968E-1649838687C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69"/>
          <a:stretch/>
        </p:blipFill>
        <p:spPr>
          <a:xfrm>
            <a:off x="2027079" y="1998966"/>
            <a:ext cx="3013920" cy="46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5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3B967788-08CC-45A1-9A9A-3F5B47C1D195}"/>
              </a:ext>
            </a:extLst>
          </p:cNvPr>
          <p:cNvSpPr/>
          <p:nvPr/>
        </p:nvSpPr>
        <p:spPr>
          <a:xfrm>
            <a:off x="1" y="0"/>
            <a:ext cx="12201451" cy="68778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9" name="Imagem 8" descr="Uma imagem contendo escuro, desenho, quarto, branco&#10;&#10;Descrição gerada automaticamente">
            <a:extLst>
              <a:ext uri="{FF2B5EF4-FFF2-40B4-BE49-F238E27FC236}">
                <a16:creationId xmlns:a16="http://schemas.microsoft.com/office/drawing/2014/main" id="{2E9A2621-C9CB-47FE-8E1F-63F08E4B71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26667" r="11905" b="26561"/>
          <a:stretch/>
        </p:blipFill>
        <p:spPr>
          <a:xfrm>
            <a:off x="10957321" y="252518"/>
            <a:ext cx="988118" cy="593408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D2DDA05-AFB3-40C7-B73E-4A37A9361376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2F916635-71FC-4A4B-8F6F-12CDF2A754BE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93118298-CD16-4373-8FAC-FA075504D3AB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7E13CB1-7447-4378-B155-9971F90343EB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19F5D9CF-0B65-449E-A5B5-2CD4CA489534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873EAEC-FA29-4C93-8C93-69D189865F53}"/>
              </a:ext>
            </a:extLst>
          </p:cNvPr>
          <p:cNvSpPr txBox="1"/>
          <p:nvPr/>
        </p:nvSpPr>
        <p:spPr>
          <a:xfrm>
            <a:off x="351980" y="149523"/>
            <a:ext cx="837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CRESCIMENTO EXPRESSIVO EM </a:t>
            </a:r>
          </a:p>
          <a:p>
            <a:r>
              <a:rPr lang="pt-BR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RECEITA LÍQUIDA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F6F32FA0-007F-44DE-80B1-1AFE9F04BED6}"/>
              </a:ext>
            </a:extLst>
          </p:cNvPr>
          <p:cNvCxnSpPr/>
          <p:nvPr/>
        </p:nvCxnSpPr>
        <p:spPr>
          <a:xfrm>
            <a:off x="444633" y="1194455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F73CF938-9B04-4224-84BD-7C1A0B6CB3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846858"/>
              </p:ext>
            </p:extLst>
          </p:nvPr>
        </p:nvGraphicFramePr>
        <p:xfrm>
          <a:off x="444633" y="1469562"/>
          <a:ext cx="11423906" cy="4996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CaixaDeTexto 28">
            <a:extLst>
              <a:ext uri="{FF2B5EF4-FFF2-40B4-BE49-F238E27FC236}">
                <a16:creationId xmlns:a16="http://schemas.microsoft.com/office/drawing/2014/main" id="{D91706A3-FAA3-4D9D-A9DF-2AFCA5CE8FB8}"/>
              </a:ext>
            </a:extLst>
          </p:cNvPr>
          <p:cNvSpPr txBox="1"/>
          <p:nvPr/>
        </p:nvSpPr>
        <p:spPr>
          <a:xfrm>
            <a:off x="1687566" y="5964269"/>
            <a:ext cx="99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+mj-lt"/>
              </a:rPr>
              <a:t>2016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F0FF398-8ECF-49F1-BACB-76B5278E06A2}"/>
              </a:ext>
            </a:extLst>
          </p:cNvPr>
          <p:cNvSpPr txBox="1"/>
          <p:nvPr/>
        </p:nvSpPr>
        <p:spPr>
          <a:xfrm>
            <a:off x="3666821" y="5954424"/>
            <a:ext cx="99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+mj-lt"/>
              </a:rPr>
              <a:t>2017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BCD9842-D99E-4D9E-B2BA-4D83129BCE10}"/>
              </a:ext>
            </a:extLst>
          </p:cNvPr>
          <p:cNvSpPr txBox="1"/>
          <p:nvPr/>
        </p:nvSpPr>
        <p:spPr>
          <a:xfrm>
            <a:off x="5574315" y="5986113"/>
            <a:ext cx="99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+mj-lt"/>
              </a:rPr>
              <a:t>2018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A286251-36E1-49BA-855A-60E4EF02B696}"/>
              </a:ext>
            </a:extLst>
          </p:cNvPr>
          <p:cNvSpPr txBox="1"/>
          <p:nvPr/>
        </p:nvSpPr>
        <p:spPr>
          <a:xfrm>
            <a:off x="7581956" y="5973033"/>
            <a:ext cx="99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+mj-lt"/>
              </a:rPr>
              <a:t>2019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5A53A1A-E584-4BD8-9798-FD52E9C0E1EE}"/>
              </a:ext>
            </a:extLst>
          </p:cNvPr>
          <p:cNvSpPr txBox="1"/>
          <p:nvPr/>
        </p:nvSpPr>
        <p:spPr>
          <a:xfrm>
            <a:off x="9508279" y="5964269"/>
            <a:ext cx="996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+mj-lt"/>
              </a:rPr>
              <a:t>2020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8191141-01FB-40A2-A662-7FD015952F96}"/>
              </a:ext>
            </a:extLst>
          </p:cNvPr>
          <p:cNvSpPr txBox="1"/>
          <p:nvPr/>
        </p:nvSpPr>
        <p:spPr>
          <a:xfrm>
            <a:off x="9770218" y="1544951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FFBD00"/>
                </a:solidFill>
                <a:latin typeface="Arial Black" panose="020B0A04020102020204" pitchFamily="34" charset="0"/>
              </a:rPr>
              <a:t>+86%</a:t>
            </a:r>
          </a:p>
        </p:txBody>
      </p:sp>
      <p:pic>
        <p:nvPicPr>
          <p:cNvPr id="35" name="Gráfico 34" descr="Seta com curva ligeira">
            <a:extLst>
              <a:ext uri="{FF2B5EF4-FFF2-40B4-BE49-F238E27FC236}">
                <a16:creationId xmlns:a16="http://schemas.microsoft.com/office/drawing/2014/main" id="{2A368FDF-92B1-4B2C-8D34-F6BF873E7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33386">
            <a:off x="8007234" y="1987371"/>
            <a:ext cx="1476004" cy="1476004"/>
          </a:xfrm>
          <a:prstGeom prst="rect">
            <a:avLst/>
          </a:prstGeom>
        </p:spPr>
      </p:pic>
      <p:sp>
        <p:nvSpPr>
          <p:cNvPr id="36" name="Elipse 35">
            <a:extLst>
              <a:ext uri="{FF2B5EF4-FFF2-40B4-BE49-F238E27FC236}">
                <a16:creationId xmlns:a16="http://schemas.microsoft.com/office/drawing/2014/main" id="{C300264F-6234-4733-B9BB-A81549C811A4}"/>
              </a:ext>
            </a:extLst>
          </p:cNvPr>
          <p:cNvSpPr/>
          <p:nvPr/>
        </p:nvSpPr>
        <p:spPr>
          <a:xfrm>
            <a:off x="5934532" y="4225913"/>
            <a:ext cx="444108" cy="4441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+36%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6052911C-6C35-4C73-9D6F-2115AB562C34}"/>
              </a:ext>
            </a:extLst>
          </p:cNvPr>
          <p:cNvSpPr/>
          <p:nvPr/>
        </p:nvSpPr>
        <p:spPr>
          <a:xfrm>
            <a:off x="8080033" y="3486673"/>
            <a:ext cx="444108" cy="4441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+59%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D33B23E-4B98-4D88-B7FC-6E9296AE1D17}"/>
              </a:ext>
            </a:extLst>
          </p:cNvPr>
          <p:cNvSpPr txBox="1"/>
          <p:nvPr/>
        </p:nvSpPr>
        <p:spPr>
          <a:xfrm>
            <a:off x="550329" y="1634011"/>
            <a:ext cx="491806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buClr>
                <a:schemeClr val="lt1"/>
              </a:buClr>
              <a:buSzPts val="1200"/>
              <a:defRPr sz="2400" b="1">
                <a:latin typeface="InterFace" panose="020B0503030203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pt-BR" sz="1400" b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CAGR DE 55% NÓS ÚLTIMOS 3 ANOS</a:t>
            </a:r>
            <a:endParaRPr lang="pt-BR" sz="1600" b="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436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FED622F-2E73-40C1-A8DF-9174003D9AF0}"/>
              </a:ext>
            </a:extLst>
          </p:cNvPr>
          <p:cNvSpPr/>
          <p:nvPr/>
        </p:nvSpPr>
        <p:spPr>
          <a:xfrm>
            <a:off x="1" y="0"/>
            <a:ext cx="12199132" cy="68778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5472C1C2-EC40-4B70-9876-2ECFC7A25A6C}"/>
              </a:ext>
            </a:extLst>
          </p:cNvPr>
          <p:cNvSpPr/>
          <p:nvPr/>
        </p:nvSpPr>
        <p:spPr>
          <a:xfrm>
            <a:off x="1" y="0"/>
            <a:ext cx="6096000" cy="687781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C98C4DB6-9FEF-4BD1-A5F2-FD9D56217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690096"/>
              </p:ext>
            </p:extLst>
          </p:nvPr>
        </p:nvGraphicFramePr>
        <p:xfrm>
          <a:off x="-1561605" y="1296422"/>
          <a:ext cx="10918918" cy="5198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6B35908-2305-4B8F-8C29-A96AFF44D54F}"/>
              </a:ext>
            </a:extLst>
          </p:cNvPr>
          <p:cNvCxnSpPr/>
          <p:nvPr/>
        </p:nvCxnSpPr>
        <p:spPr>
          <a:xfrm>
            <a:off x="449154" y="1551455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AEB20DE8-170D-4EDD-9606-C65E97D8A06C}"/>
              </a:ext>
            </a:extLst>
          </p:cNvPr>
          <p:cNvSpPr txBox="1"/>
          <p:nvPr/>
        </p:nvSpPr>
        <p:spPr>
          <a:xfrm>
            <a:off x="338406" y="331387"/>
            <a:ext cx="7070100" cy="985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80000"/>
              </a:lnSpc>
              <a:defRPr sz="4400" b="1">
                <a:solidFill>
                  <a:schemeClr val="bg1"/>
                </a:solidFill>
                <a:latin typeface="Uni Sans Bold" panose="020B0402020203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3600" dirty="0"/>
              <a:t>LÍDER ABSOLUTA EM LAVADORAS DE ALTA PRESSÃO</a:t>
            </a: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4963222E-F86C-4859-8E54-2DC6E7BCE6D6}"/>
              </a:ext>
            </a:extLst>
          </p:cNvPr>
          <p:cNvGrpSpPr/>
          <p:nvPr/>
        </p:nvGrpSpPr>
        <p:grpSpPr>
          <a:xfrm>
            <a:off x="-9453" y="6752232"/>
            <a:ext cx="12210905" cy="126000"/>
            <a:chOff x="-9453" y="6701432"/>
            <a:chExt cx="12210905" cy="126000"/>
          </a:xfrm>
        </p:grpSpPr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F680BF21-0F51-4D3D-A0E9-5397410309A3}"/>
                </a:ext>
              </a:extLst>
            </p:cNvPr>
            <p:cNvSpPr/>
            <p:nvPr/>
          </p:nvSpPr>
          <p:spPr>
            <a:xfrm>
              <a:off x="-9453" y="6701432"/>
              <a:ext cx="2913314" cy="126000"/>
            </a:xfrm>
            <a:prstGeom prst="rect">
              <a:avLst/>
            </a:prstGeom>
            <a:solidFill>
              <a:srgbClr val="58B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2EFA7C7-02C7-4C3E-B345-0CDC36B2B23D}"/>
                </a:ext>
              </a:extLst>
            </p:cNvPr>
            <p:cNvSpPr/>
            <p:nvPr/>
          </p:nvSpPr>
          <p:spPr>
            <a:xfrm>
              <a:off x="2903861" y="6701432"/>
              <a:ext cx="3211851" cy="126000"/>
            </a:xfrm>
            <a:prstGeom prst="rect">
              <a:avLst/>
            </a:prstGeom>
            <a:solidFill>
              <a:srgbClr val="DD1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9DC3D52A-8EDF-4499-8580-0E922BB87AA1}"/>
                </a:ext>
              </a:extLst>
            </p:cNvPr>
            <p:cNvSpPr/>
            <p:nvPr/>
          </p:nvSpPr>
          <p:spPr>
            <a:xfrm>
              <a:off x="6115050" y="6701432"/>
              <a:ext cx="3173089" cy="126000"/>
            </a:xfrm>
            <a:prstGeom prst="rect">
              <a:avLst/>
            </a:prstGeom>
            <a:solidFill>
              <a:srgbClr val="F6C3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FDCF20F8-5563-468C-A65A-4D4D05672CDD}"/>
                </a:ext>
              </a:extLst>
            </p:cNvPr>
            <p:cNvSpPr/>
            <p:nvPr/>
          </p:nvSpPr>
          <p:spPr>
            <a:xfrm>
              <a:off x="9246429" y="6701432"/>
              <a:ext cx="2955023" cy="126000"/>
            </a:xfrm>
            <a:prstGeom prst="rect">
              <a:avLst/>
            </a:prstGeom>
            <a:solidFill>
              <a:srgbClr val="A3C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82B6343-CA8D-49D3-BD54-969167DB2603}"/>
              </a:ext>
            </a:extLst>
          </p:cNvPr>
          <p:cNvSpPr txBox="1"/>
          <p:nvPr/>
        </p:nvSpPr>
        <p:spPr>
          <a:xfrm>
            <a:off x="3049398" y="3254820"/>
            <a:ext cx="6115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27D668D4-1BED-4A1D-AD1E-8E4C1032B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23537" r="8792" b="20707"/>
          <a:stretch/>
        </p:blipFill>
        <p:spPr>
          <a:xfrm>
            <a:off x="2644595" y="2775188"/>
            <a:ext cx="1111075" cy="744444"/>
          </a:xfrm>
          <a:prstGeom prst="rect">
            <a:avLst/>
          </a:prstGeom>
        </p:spPr>
      </p:pic>
      <p:pic>
        <p:nvPicPr>
          <p:cNvPr id="37" name="Imagem 36" descr="Pessoa em pé com as mãos na cintura&#10;&#10;Descrição gerada automaticamente">
            <a:extLst>
              <a:ext uri="{FF2B5EF4-FFF2-40B4-BE49-F238E27FC236}">
                <a16:creationId xmlns:a16="http://schemas.microsoft.com/office/drawing/2014/main" id="{241639A0-0C77-4029-BB48-B76440BA7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8" y="1313665"/>
            <a:ext cx="2716189" cy="531598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E985866-070D-4C9E-BCF0-430AE4F16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7" y="5530142"/>
            <a:ext cx="733143" cy="733142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79999C61-23F0-49E1-9483-EF91EB40290A}"/>
              </a:ext>
            </a:extLst>
          </p:cNvPr>
          <p:cNvSpPr txBox="1"/>
          <p:nvPr/>
        </p:nvSpPr>
        <p:spPr>
          <a:xfrm>
            <a:off x="9729086" y="6296201"/>
            <a:ext cx="1907895" cy="226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Fonte: GFK </a:t>
            </a:r>
            <a:r>
              <a:rPr lang="pt-B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t-B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pt-B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Q4 2020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B845603-D6D8-4DE0-BEF9-FF5CA6103CEC}"/>
              </a:ext>
            </a:extLst>
          </p:cNvPr>
          <p:cNvSpPr txBox="1"/>
          <p:nvPr/>
        </p:nvSpPr>
        <p:spPr>
          <a:xfrm>
            <a:off x="4103806" y="705896"/>
            <a:ext cx="405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dirty="0">
                <a:solidFill>
                  <a:schemeClr val="bg1"/>
                </a:solidFill>
                <a:latin typeface="+mj-lt"/>
              </a:rPr>
              <a:t>*</a:t>
            </a:r>
            <a:endParaRPr kumimoji="0" lang="pt-BR" altLang="pt-BR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A8E5AE68-0E35-4921-91CE-6DDEA61C4EFF}"/>
              </a:ext>
            </a:extLst>
          </p:cNvPr>
          <p:cNvSpPr txBox="1"/>
          <p:nvPr/>
        </p:nvSpPr>
        <p:spPr>
          <a:xfrm>
            <a:off x="9688688" y="6457858"/>
            <a:ext cx="2270173" cy="226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Fonte: </a:t>
            </a:r>
            <a:r>
              <a:rPr lang="pt-B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Nubimetrics</a:t>
            </a:r>
            <a:r>
              <a:rPr lang="pt-B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Mercado Livre – </a:t>
            </a:r>
            <a:r>
              <a:rPr lang="pt-B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</a:t>
            </a:r>
            <a:r>
              <a:rPr lang="pt-B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/21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27BD733-5E38-44CA-ACEF-8FAA3CD278C9}"/>
              </a:ext>
            </a:extLst>
          </p:cNvPr>
          <p:cNvSpPr/>
          <p:nvPr/>
        </p:nvSpPr>
        <p:spPr>
          <a:xfrm>
            <a:off x="7486461" y="1576600"/>
            <a:ext cx="4705538" cy="188891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2DC018-0D72-4427-8710-EB99B381BEFD}"/>
              </a:ext>
            </a:extLst>
          </p:cNvPr>
          <p:cNvCxnSpPr/>
          <p:nvPr/>
        </p:nvCxnSpPr>
        <p:spPr>
          <a:xfrm>
            <a:off x="7486461" y="1551455"/>
            <a:ext cx="937090" cy="0"/>
          </a:xfrm>
          <a:prstGeom prst="line">
            <a:avLst/>
          </a:prstGeom>
          <a:ln w="57150">
            <a:solidFill>
              <a:srgbClr val="F6C5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m 37" descr="Uma imagem contendo mesa, homem&#10;&#10;Descrição gerada automaticamente">
            <a:extLst>
              <a:ext uri="{FF2B5EF4-FFF2-40B4-BE49-F238E27FC236}">
                <a16:creationId xmlns:a16="http://schemas.microsoft.com/office/drawing/2014/main" id="{D8F6357B-921D-49DA-B888-9DC800016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31" y="2935360"/>
            <a:ext cx="5804272" cy="352208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56EDBD0-944B-495D-9E58-A509BB5F9621}"/>
              </a:ext>
            </a:extLst>
          </p:cNvPr>
          <p:cNvSpPr txBox="1"/>
          <p:nvPr/>
        </p:nvSpPr>
        <p:spPr>
          <a:xfrm>
            <a:off x="7701594" y="1874323"/>
            <a:ext cx="374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WAP é líder em Market </a:t>
            </a:r>
            <a:r>
              <a:rPr lang="pt-BR" altLang="pt-BR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Mercado Livre **</a:t>
            </a:r>
            <a:endParaRPr kumimoji="0" lang="pt-BR" altLang="pt-BR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E165A14-0CED-4EF9-8F60-46EAB2AAC279}"/>
              </a:ext>
            </a:extLst>
          </p:cNvPr>
          <p:cNvSpPr txBox="1"/>
          <p:nvPr/>
        </p:nvSpPr>
        <p:spPr>
          <a:xfrm>
            <a:off x="7701593" y="2549642"/>
            <a:ext cx="374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rgbClr val="FFB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29,1% em faturamento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pt-BR" altLang="pt-BR" sz="1600" b="1" dirty="0">
                <a:solidFill>
                  <a:srgbClr val="FFB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25,8% em unidades vendidas</a:t>
            </a:r>
            <a:endParaRPr kumimoji="0" lang="pt-BR" altLang="pt-BR" sz="1600" b="1" i="0" u="none" strike="noStrike" cap="none" normalizeH="0" baseline="0" dirty="0">
              <a:ln>
                <a:noFill/>
              </a:ln>
              <a:solidFill>
                <a:srgbClr val="FFBD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7BB8A465-BEC1-4430-B0FB-D427489067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6" b="2417"/>
          <a:stretch/>
        </p:blipFill>
        <p:spPr>
          <a:xfrm>
            <a:off x="11191133" y="1890391"/>
            <a:ext cx="721810" cy="4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08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CC419D53B7D8546846626AD5D9BD39A" ma:contentTypeVersion="12" ma:contentTypeDescription="Crie um novo documento." ma:contentTypeScope="" ma:versionID="191f7e71804887c44187bcd4602a73d5">
  <xsd:schema xmlns:xsd="http://www.w3.org/2001/XMLSchema" xmlns:xs="http://www.w3.org/2001/XMLSchema" xmlns:p="http://schemas.microsoft.com/office/2006/metadata/properties" xmlns:ns2="56690e0f-556b-4d29-9ce6-d16af47297e6" xmlns:ns3="2207d939-93de-4e56-85c9-ef5cb5ffe578" targetNamespace="http://schemas.microsoft.com/office/2006/metadata/properties" ma:root="true" ma:fieldsID="25ffe23706b4c44b558665727e6441df" ns2:_="" ns3:_="">
    <xsd:import namespace="56690e0f-556b-4d29-9ce6-d16af47297e6"/>
    <xsd:import namespace="2207d939-93de-4e56-85c9-ef5cb5ffe5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90e0f-556b-4d29-9ce6-d16af47297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07d939-93de-4e56-85c9-ef5cb5ffe57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Marketing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E82F5A-4765-4164-8BA0-585AB836FC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6BD17F-2905-4F08-9A84-6424EE0A45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690e0f-556b-4d29-9ce6-d16af47297e6"/>
    <ds:schemaRef ds:uri="2207d939-93de-4e56-85c9-ef5cb5ffe5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F30D2C-E1C3-49CB-BC39-FB04308CE320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2207d939-93de-4e56-85c9-ef5cb5ffe578"/>
    <ds:schemaRef ds:uri="56690e0f-556b-4d29-9ce6-d16af47297e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18194</TotalTime>
  <Words>856</Words>
  <Application>Microsoft Office PowerPoint</Application>
  <PresentationFormat>Widescreen</PresentationFormat>
  <Paragraphs>177</Paragraphs>
  <Slides>22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5" baseType="lpstr">
      <vt:lpstr>-apple-system</vt:lpstr>
      <vt:lpstr>Arial</vt:lpstr>
      <vt:lpstr>Arial Black</vt:lpstr>
      <vt:lpstr>Calibri</vt:lpstr>
      <vt:lpstr>Calibri Light</vt:lpstr>
      <vt:lpstr>InterFace</vt:lpstr>
      <vt:lpstr>Segoe UI</vt:lpstr>
      <vt:lpstr>Times New Roman</vt:lpstr>
      <vt:lpstr>Uni Sans Bold</vt:lpstr>
      <vt:lpstr>UniSansBold</vt:lpstr>
      <vt:lpstr>UniSansBook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Tiago Campos da Veiga</dc:creator>
  <cp:lastModifiedBy>Tiago Campos da Veiga</cp:lastModifiedBy>
  <cp:revision>407</cp:revision>
  <dcterms:created xsi:type="dcterms:W3CDTF">2020-05-06T13:00:23Z</dcterms:created>
  <dcterms:modified xsi:type="dcterms:W3CDTF">2021-04-01T11:33:30Z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0x010100BCC419D53B7D8546846626AD5D9BD39A</vt:lpwstr>
  </property>
</Properties>
</file>